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57" r:id="rId2"/>
    <p:sldId id="258" r:id="rId3"/>
    <p:sldId id="712" r:id="rId4"/>
    <p:sldId id="395" r:id="rId5"/>
    <p:sldId id="381" r:id="rId6"/>
    <p:sldId id="708" r:id="rId7"/>
    <p:sldId id="776" r:id="rId8"/>
    <p:sldId id="281" r:id="rId9"/>
    <p:sldId id="705" r:id="rId10"/>
    <p:sldId id="717" r:id="rId11"/>
    <p:sldId id="707" r:id="rId12"/>
    <p:sldId id="725" r:id="rId13"/>
    <p:sldId id="714" r:id="rId14"/>
    <p:sldId id="715" r:id="rId15"/>
    <p:sldId id="719" r:id="rId16"/>
    <p:sldId id="760" r:id="rId17"/>
    <p:sldId id="770" r:id="rId18"/>
    <p:sldId id="709" r:id="rId19"/>
    <p:sldId id="713" r:id="rId20"/>
    <p:sldId id="726" r:id="rId21"/>
    <p:sldId id="266" r:id="rId22"/>
    <p:sldId id="267" r:id="rId23"/>
    <p:sldId id="768" r:id="rId24"/>
    <p:sldId id="772" r:id="rId25"/>
    <p:sldId id="771" r:id="rId26"/>
    <p:sldId id="774" r:id="rId27"/>
    <p:sldId id="279" r:id="rId28"/>
    <p:sldId id="773" r:id="rId29"/>
    <p:sldId id="280" r:id="rId30"/>
    <p:sldId id="780" r:id="rId31"/>
    <p:sldId id="778" r:id="rId32"/>
    <p:sldId id="779" r:id="rId33"/>
    <p:sldId id="313" r:id="rId34"/>
    <p:sldId id="766" r:id="rId35"/>
    <p:sldId id="762" r:id="rId36"/>
    <p:sldId id="274" r:id="rId37"/>
    <p:sldId id="769" r:id="rId38"/>
    <p:sldId id="723" r:id="rId39"/>
    <p:sldId id="393" r:id="rId40"/>
    <p:sldId id="727" r:id="rId41"/>
    <p:sldId id="728" r:id="rId42"/>
    <p:sldId id="733" r:id="rId43"/>
    <p:sldId id="761" r:id="rId44"/>
    <p:sldId id="781" r:id="rId45"/>
    <p:sldId id="765" r:id="rId46"/>
    <p:sldId id="775" r:id="rId47"/>
    <p:sldId id="722" r:id="rId48"/>
    <p:sldId id="259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noh Lee" initials="SL" lastIdx="3" clrIdx="0"/>
  <p:cmAuthor id="2" name="Shinoh" initials="SL" lastIdx="1" clrIdx="1">
    <p:extLst>
      <p:ext uri="{19B8F6BF-5375-455C-9EA6-DF929625EA0E}">
        <p15:presenceInfo xmlns:p15="http://schemas.microsoft.com/office/powerpoint/2012/main" userId="Shino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55F"/>
    <a:srgbClr val="C00000"/>
    <a:srgbClr val="3B6CA7"/>
    <a:srgbClr val="99ABCE"/>
    <a:srgbClr val="CC0099"/>
    <a:srgbClr val="FFFFFF"/>
    <a:srgbClr val="005BC0"/>
    <a:srgbClr val="8FBDD5"/>
    <a:srgbClr val="F2ECC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5570" autoAdjust="0"/>
  </p:normalViewPr>
  <p:slideViewPr>
    <p:cSldViewPr snapToGrid="0">
      <p:cViewPr varScale="1">
        <p:scale>
          <a:sx n="73" d="100"/>
          <a:sy n="73" d="100"/>
        </p:scale>
        <p:origin x="840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74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E5C5F-6D94-4895-902A-6CEA595464F2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F5F3598-DB4C-4150-9498-ACE0775B21BF}">
      <dgm:prSet phldrT="[Text]"/>
      <dgm:spPr/>
      <dgm:t>
        <a:bodyPr/>
        <a:lstStyle/>
        <a:p>
          <a:r>
            <a:rPr lang="en-GB" b="1" noProof="0" dirty="0"/>
            <a:t>Translation</a:t>
          </a:r>
        </a:p>
        <a:p>
          <a:r>
            <a:rPr lang="en-GB" i="1" noProof="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by Country</a:t>
          </a:r>
          <a:endParaRPr lang="en-GB" noProof="0" dirty="0"/>
        </a:p>
      </dgm:t>
    </dgm:pt>
    <dgm:pt modelId="{5140F1EB-A8FF-42DB-8446-16070160E4F1}" type="parTrans" cxnId="{2D3356FF-1761-4C9B-8693-0658016867B5}">
      <dgm:prSet/>
      <dgm:spPr/>
      <dgm:t>
        <a:bodyPr/>
        <a:lstStyle/>
        <a:p>
          <a:endParaRPr lang="en-GB" noProof="0" dirty="0"/>
        </a:p>
      </dgm:t>
    </dgm:pt>
    <dgm:pt modelId="{75B07C1B-86F7-4DB1-8B3F-B6FFC21F7318}" type="sibTrans" cxnId="{2D3356FF-1761-4C9B-8693-0658016867B5}">
      <dgm:prSet/>
      <dgm:spPr/>
      <dgm:t>
        <a:bodyPr/>
        <a:lstStyle/>
        <a:p>
          <a:endParaRPr lang="en-GB" noProof="0" dirty="0"/>
        </a:p>
      </dgm:t>
    </dgm:pt>
    <dgm:pt modelId="{776C7D4E-75CE-4950-9BA3-C98609CEB587}">
      <dgm:prSet phldrT="[Text]"/>
      <dgm:spPr/>
      <dgm:t>
        <a:bodyPr/>
        <a:lstStyle/>
        <a:p>
          <a:r>
            <a:rPr lang="en-GB" b="1" noProof="0" dirty="0"/>
            <a:t>Verification</a:t>
          </a:r>
        </a:p>
        <a:p>
          <a:r>
            <a:rPr lang="en-GB" i="1" noProof="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by YOU</a:t>
          </a:r>
          <a:endParaRPr lang="en-GB" noProof="0" dirty="0"/>
        </a:p>
      </dgm:t>
    </dgm:pt>
    <dgm:pt modelId="{57DFDC38-5F39-4CA9-96A5-AC597969B178}" type="parTrans" cxnId="{B047295B-BA13-443F-A51A-CD031AED0C27}">
      <dgm:prSet/>
      <dgm:spPr/>
      <dgm:t>
        <a:bodyPr/>
        <a:lstStyle/>
        <a:p>
          <a:endParaRPr lang="en-GB" noProof="0" dirty="0"/>
        </a:p>
      </dgm:t>
    </dgm:pt>
    <dgm:pt modelId="{EE0D3FD7-FE92-4CBE-9BFB-97BD38EB18EC}" type="sibTrans" cxnId="{B047295B-BA13-443F-A51A-CD031AED0C27}">
      <dgm:prSet/>
      <dgm:spPr/>
      <dgm:t>
        <a:bodyPr/>
        <a:lstStyle/>
        <a:p>
          <a:endParaRPr lang="en-GB" noProof="0" dirty="0"/>
        </a:p>
      </dgm:t>
    </dgm:pt>
    <dgm:pt modelId="{C6CC007B-96DD-4BE2-ADB3-762552C8FDCF}">
      <dgm:prSet phldrT="[Text]"/>
      <dgm:spPr/>
      <dgm:t>
        <a:bodyPr/>
        <a:lstStyle/>
        <a:p>
          <a:r>
            <a:rPr lang="en-GB" b="1" noProof="0" dirty="0"/>
            <a:t>Review</a:t>
          </a:r>
        </a:p>
        <a:p>
          <a:r>
            <a:rPr lang="en-GB" i="1" noProof="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by IEA</a:t>
          </a:r>
          <a:endParaRPr lang="en-GB" noProof="0" dirty="0"/>
        </a:p>
      </dgm:t>
    </dgm:pt>
    <dgm:pt modelId="{6AF0CA36-D16E-4F2F-93C4-E68F708842E9}" type="parTrans" cxnId="{9B9D203D-72C8-4EC7-B37E-E9B5D713B5F3}">
      <dgm:prSet/>
      <dgm:spPr/>
      <dgm:t>
        <a:bodyPr/>
        <a:lstStyle/>
        <a:p>
          <a:endParaRPr lang="en-GB" noProof="0" dirty="0"/>
        </a:p>
      </dgm:t>
    </dgm:pt>
    <dgm:pt modelId="{CE02D450-7842-4725-B606-069BB9ABABC9}" type="sibTrans" cxnId="{9B9D203D-72C8-4EC7-B37E-E9B5D713B5F3}">
      <dgm:prSet/>
      <dgm:spPr/>
      <dgm:t>
        <a:bodyPr/>
        <a:lstStyle/>
        <a:p>
          <a:endParaRPr lang="en-GB" noProof="0" dirty="0"/>
        </a:p>
      </dgm:t>
    </dgm:pt>
    <dgm:pt modelId="{0935825E-0732-4A48-95F7-0095124C1968}">
      <dgm:prSet phldrT="[Text]"/>
      <dgm:spPr/>
      <dgm:t>
        <a:bodyPr/>
        <a:lstStyle/>
        <a:p>
          <a:r>
            <a:rPr lang="en-GB" b="1" noProof="0" dirty="0"/>
            <a:t>Review</a:t>
          </a:r>
        </a:p>
        <a:p>
          <a:r>
            <a:rPr lang="en-GB" i="1" noProof="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by cApStAn</a:t>
          </a:r>
          <a:endParaRPr lang="en-GB" noProof="0" dirty="0"/>
        </a:p>
      </dgm:t>
    </dgm:pt>
    <dgm:pt modelId="{95AA170E-6D05-4C0E-B1A9-E5AC7F95BCDC}" type="parTrans" cxnId="{A4728377-D092-47AE-BB6B-DEFFD6C1EE7A}">
      <dgm:prSet/>
      <dgm:spPr/>
      <dgm:t>
        <a:bodyPr/>
        <a:lstStyle/>
        <a:p>
          <a:endParaRPr lang="nl-BE"/>
        </a:p>
      </dgm:t>
    </dgm:pt>
    <dgm:pt modelId="{FCF4DACF-1FAE-4348-AD07-999F2E479D6A}" type="sibTrans" cxnId="{A4728377-D092-47AE-BB6B-DEFFD6C1EE7A}">
      <dgm:prSet/>
      <dgm:spPr/>
      <dgm:t>
        <a:bodyPr/>
        <a:lstStyle/>
        <a:p>
          <a:endParaRPr lang="nl-BE"/>
        </a:p>
      </dgm:t>
    </dgm:pt>
    <dgm:pt modelId="{3530CD93-B0FC-4E09-A250-15267993E150}" type="pres">
      <dgm:prSet presAssocID="{438E5C5F-6D94-4895-902A-6CEA595464F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3A0FC8F-588B-4B2A-A724-0B8F6C56C0ED}" type="pres">
      <dgm:prSet presAssocID="{C6CC007B-96DD-4BE2-ADB3-762552C8FDCF}" presName="Accent4" presStyleCnt="0"/>
      <dgm:spPr/>
    </dgm:pt>
    <dgm:pt modelId="{CE0C4B7F-FDDC-4249-8423-65DD84E3E3DB}" type="pres">
      <dgm:prSet presAssocID="{C6CC007B-96DD-4BE2-ADB3-762552C8FDCF}" presName="Accent" presStyleLbl="node1" presStyleIdx="0" presStyleCnt="4"/>
      <dgm:spPr/>
    </dgm:pt>
    <dgm:pt modelId="{E581F21F-6F91-4BBB-8680-6C77E614A56E}" type="pres">
      <dgm:prSet presAssocID="{C6CC007B-96DD-4BE2-ADB3-762552C8FDCF}" presName="ParentBackground4" presStyleCnt="0"/>
      <dgm:spPr/>
    </dgm:pt>
    <dgm:pt modelId="{36EA1D4E-0F26-4F8B-A2F1-5145457AA49F}" type="pres">
      <dgm:prSet presAssocID="{C6CC007B-96DD-4BE2-ADB3-762552C8FDCF}" presName="ParentBackground" presStyleLbl="fgAcc1" presStyleIdx="0" presStyleCnt="4"/>
      <dgm:spPr/>
    </dgm:pt>
    <dgm:pt modelId="{3EC74D72-834E-4C2A-BB74-915CBB329225}" type="pres">
      <dgm:prSet presAssocID="{C6CC007B-96DD-4BE2-ADB3-762552C8FDC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C9FEA1A-F830-4D05-9488-CB1CBC4B95D1}" type="pres">
      <dgm:prSet presAssocID="{0935825E-0732-4A48-95F7-0095124C1968}" presName="Accent3" presStyleCnt="0"/>
      <dgm:spPr/>
    </dgm:pt>
    <dgm:pt modelId="{4CC559BB-DCAB-4B0D-A1E8-75E04241C926}" type="pres">
      <dgm:prSet presAssocID="{0935825E-0732-4A48-95F7-0095124C1968}" presName="Accent" presStyleLbl="node1" presStyleIdx="1" presStyleCnt="4"/>
      <dgm:spPr/>
    </dgm:pt>
    <dgm:pt modelId="{AAC12D9B-376B-45CD-9CF0-E6CA25FF372C}" type="pres">
      <dgm:prSet presAssocID="{0935825E-0732-4A48-95F7-0095124C1968}" presName="ParentBackground3" presStyleCnt="0"/>
      <dgm:spPr/>
    </dgm:pt>
    <dgm:pt modelId="{A8A55CD0-7D9A-4F05-8827-450516697D2E}" type="pres">
      <dgm:prSet presAssocID="{0935825E-0732-4A48-95F7-0095124C1968}" presName="ParentBackground" presStyleLbl="fgAcc1" presStyleIdx="1" presStyleCnt="4"/>
      <dgm:spPr/>
    </dgm:pt>
    <dgm:pt modelId="{A0B13F2C-8B23-4E3C-92D9-D3635F02375A}" type="pres">
      <dgm:prSet presAssocID="{0935825E-0732-4A48-95F7-0095124C196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942FD95-F8A2-45AD-909C-0F0894B0F9C0}" type="pres">
      <dgm:prSet presAssocID="{776C7D4E-75CE-4950-9BA3-C98609CEB587}" presName="Accent2" presStyleCnt="0"/>
      <dgm:spPr/>
    </dgm:pt>
    <dgm:pt modelId="{F0286B05-1FB1-4BE9-AA83-4BEBCCD3B38B}" type="pres">
      <dgm:prSet presAssocID="{776C7D4E-75CE-4950-9BA3-C98609CEB587}" presName="Accent" presStyleLbl="node1" presStyleIdx="2" presStyleCnt="4"/>
      <dgm:spPr/>
    </dgm:pt>
    <dgm:pt modelId="{C6412345-E7EB-473F-896F-3D6744C3D8E4}" type="pres">
      <dgm:prSet presAssocID="{776C7D4E-75CE-4950-9BA3-C98609CEB587}" presName="ParentBackground2" presStyleCnt="0"/>
      <dgm:spPr/>
    </dgm:pt>
    <dgm:pt modelId="{29ADCCBF-5B04-4644-AB5C-3993AB7F520C}" type="pres">
      <dgm:prSet presAssocID="{776C7D4E-75CE-4950-9BA3-C98609CEB587}" presName="ParentBackground" presStyleLbl="fgAcc1" presStyleIdx="2" presStyleCnt="4"/>
      <dgm:spPr/>
    </dgm:pt>
    <dgm:pt modelId="{00F9A6CF-3B0E-4B5F-AE98-49E2EB5AA070}" type="pres">
      <dgm:prSet presAssocID="{776C7D4E-75CE-4950-9BA3-C98609CEB58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266EFAC-9205-4BDD-AB1F-376CE8519E69}" type="pres">
      <dgm:prSet presAssocID="{5F5F3598-DB4C-4150-9498-ACE0775B21BF}" presName="Accent1" presStyleCnt="0"/>
      <dgm:spPr/>
    </dgm:pt>
    <dgm:pt modelId="{F69708FD-1AC9-48EA-88AA-E34A84DF12D6}" type="pres">
      <dgm:prSet presAssocID="{5F5F3598-DB4C-4150-9498-ACE0775B21BF}" presName="Accent" presStyleLbl="node1" presStyleIdx="3" presStyleCnt="4"/>
      <dgm:spPr/>
    </dgm:pt>
    <dgm:pt modelId="{82AC309B-E6A3-4CF0-9FEE-EE9D0C8D0DF2}" type="pres">
      <dgm:prSet presAssocID="{5F5F3598-DB4C-4150-9498-ACE0775B21BF}" presName="ParentBackground1" presStyleCnt="0"/>
      <dgm:spPr/>
    </dgm:pt>
    <dgm:pt modelId="{E140ACD8-5842-4A82-B92A-236867111DF1}" type="pres">
      <dgm:prSet presAssocID="{5F5F3598-DB4C-4150-9498-ACE0775B21BF}" presName="ParentBackground" presStyleLbl="fgAcc1" presStyleIdx="3" presStyleCnt="4"/>
      <dgm:spPr/>
    </dgm:pt>
    <dgm:pt modelId="{7F3F62A5-1D32-4BD6-B718-5B070D7656C4}" type="pres">
      <dgm:prSet presAssocID="{5F5F3598-DB4C-4150-9498-ACE0775B21B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2147606-F411-438A-84F6-A8E42793BEC6}" type="presOf" srcId="{438E5C5F-6D94-4895-902A-6CEA595464F2}" destId="{3530CD93-B0FC-4E09-A250-15267993E150}" srcOrd="0" destOrd="0" presId="urn:microsoft.com/office/officeart/2011/layout/CircleProcess"/>
    <dgm:cxn modelId="{9B9D203D-72C8-4EC7-B37E-E9B5D713B5F3}" srcId="{438E5C5F-6D94-4895-902A-6CEA595464F2}" destId="{C6CC007B-96DD-4BE2-ADB3-762552C8FDCF}" srcOrd="3" destOrd="0" parTransId="{6AF0CA36-D16E-4F2F-93C4-E68F708842E9}" sibTransId="{CE02D450-7842-4725-B606-069BB9ABABC9}"/>
    <dgm:cxn modelId="{B047295B-BA13-443F-A51A-CD031AED0C27}" srcId="{438E5C5F-6D94-4895-902A-6CEA595464F2}" destId="{776C7D4E-75CE-4950-9BA3-C98609CEB587}" srcOrd="1" destOrd="0" parTransId="{57DFDC38-5F39-4CA9-96A5-AC597969B178}" sibTransId="{EE0D3FD7-FE92-4CBE-9BFB-97BD38EB18EC}"/>
    <dgm:cxn modelId="{A4728377-D092-47AE-BB6B-DEFFD6C1EE7A}" srcId="{438E5C5F-6D94-4895-902A-6CEA595464F2}" destId="{0935825E-0732-4A48-95F7-0095124C1968}" srcOrd="2" destOrd="0" parTransId="{95AA170E-6D05-4C0E-B1A9-E5AC7F95BCDC}" sibTransId="{FCF4DACF-1FAE-4348-AD07-999F2E479D6A}"/>
    <dgm:cxn modelId="{FC141F5A-490E-458D-ABCF-E02478E6ACA9}" type="presOf" srcId="{776C7D4E-75CE-4950-9BA3-C98609CEB587}" destId="{29ADCCBF-5B04-4644-AB5C-3993AB7F520C}" srcOrd="0" destOrd="0" presId="urn:microsoft.com/office/officeart/2011/layout/CircleProcess"/>
    <dgm:cxn modelId="{B33B297D-702B-4325-83A3-1FF6B0B3C466}" type="presOf" srcId="{0935825E-0732-4A48-95F7-0095124C1968}" destId="{A8A55CD0-7D9A-4F05-8827-450516697D2E}" srcOrd="0" destOrd="0" presId="urn:microsoft.com/office/officeart/2011/layout/CircleProcess"/>
    <dgm:cxn modelId="{C352B889-9497-4AE4-9302-238E5905721B}" type="presOf" srcId="{0935825E-0732-4A48-95F7-0095124C1968}" destId="{A0B13F2C-8B23-4E3C-92D9-D3635F02375A}" srcOrd="1" destOrd="0" presId="urn:microsoft.com/office/officeart/2011/layout/CircleProcess"/>
    <dgm:cxn modelId="{99EF178A-1ED9-4465-A88B-7F355E6C2EAB}" type="presOf" srcId="{5F5F3598-DB4C-4150-9498-ACE0775B21BF}" destId="{E140ACD8-5842-4A82-B92A-236867111DF1}" srcOrd="0" destOrd="0" presId="urn:microsoft.com/office/officeart/2011/layout/CircleProcess"/>
    <dgm:cxn modelId="{4EB651A0-52D3-4829-8D14-8F2D26BD455A}" type="presOf" srcId="{C6CC007B-96DD-4BE2-ADB3-762552C8FDCF}" destId="{36EA1D4E-0F26-4F8B-A2F1-5145457AA49F}" srcOrd="0" destOrd="0" presId="urn:microsoft.com/office/officeart/2011/layout/CircleProcess"/>
    <dgm:cxn modelId="{9819FFDE-6A58-4A97-B67C-0541D5563A11}" type="presOf" srcId="{C6CC007B-96DD-4BE2-ADB3-762552C8FDCF}" destId="{3EC74D72-834E-4C2A-BB74-915CBB329225}" srcOrd="1" destOrd="0" presId="urn:microsoft.com/office/officeart/2011/layout/CircleProcess"/>
    <dgm:cxn modelId="{E3A9DDDF-94F5-4DBA-BC4F-0C8FCE8D489C}" type="presOf" srcId="{776C7D4E-75CE-4950-9BA3-C98609CEB587}" destId="{00F9A6CF-3B0E-4B5F-AE98-49E2EB5AA070}" srcOrd="1" destOrd="0" presId="urn:microsoft.com/office/officeart/2011/layout/CircleProcess"/>
    <dgm:cxn modelId="{CB954AEC-8468-4C2B-BD6D-439C7B05EA18}" type="presOf" srcId="{5F5F3598-DB4C-4150-9498-ACE0775B21BF}" destId="{7F3F62A5-1D32-4BD6-B718-5B070D7656C4}" srcOrd="1" destOrd="0" presId="urn:microsoft.com/office/officeart/2011/layout/CircleProcess"/>
    <dgm:cxn modelId="{2D3356FF-1761-4C9B-8693-0658016867B5}" srcId="{438E5C5F-6D94-4895-902A-6CEA595464F2}" destId="{5F5F3598-DB4C-4150-9498-ACE0775B21BF}" srcOrd="0" destOrd="0" parTransId="{5140F1EB-A8FF-42DB-8446-16070160E4F1}" sibTransId="{75B07C1B-86F7-4DB1-8B3F-B6FFC21F7318}"/>
    <dgm:cxn modelId="{A4A3FFF0-2F7A-42CA-B02A-99F30040A6F5}" type="presParOf" srcId="{3530CD93-B0FC-4E09-A250-15267993E150}" destId="{B3A0FC8F-588B-4B2A-A724-0B8F6C56C0ED}" srcOrd="0" destOrd="0" presId="urn:microsoft.com/office/officeart/2011/layout/CircleProcess"/>
    <dgm:cxn modelId="{A62B6EFC-2B3E-4BF1-AB10-0F2EC2A2AECE}" type="presParOf" srcId="{B3A0FC8F-588B-4B2A-A724-0B8F6C56C0ED}" destId="{CE0C4B7F-FDDC-4249-8423-65DD84E3E3DB}" srcOrd="0" destOrd="0" presId="urn:microsoft.com/office/officeart/2011/layout/CircleProcess"/>
    <dgm:cxn modelId="{2F791820-15C3-40C7-8D56-3F0D327736E0}" type="presParOf" srcId="{3530CD93-B0FC-4E09-A250-15267993E150}" destId="{E581F21F-6F91-4BBB-8680-6C77E614A56E}" srcOrd="1" destOrd="0" presId="urn:microsoft.com/office/officeart/2011/layout/CircleProcess"/>
    <dgm:cxn modelId="{6252E907-29F7-488F-AC58-A766779554DE}" type="presParOf" srcId="{E581F21F-6F91-4BBB-8680-6C77E614A56E}" destId="{36EA1D4E-0F26-4F8B-A2F1-5145457AA49F}" srcOrd="0" destOrd="0" presId="urn:microsoft.com/office/officeart/2011/layout/CircleProcess"/>
    <dgm:cxn modelId="{48E3DCC5-9B86-42F2-8A3D-9125B58259F2}" type="presParOf" srcId="{3530CD93-B0FC-4E09-A250-15267993E150}" destId="{3EC74D72-834E-4C2A-BB74-915CBB329225}" srcOrd="2" destOrd="0" presId="urn:microsoft.com/office/officeart/2011/layout/CircleProcess"/>
    <dgm:cxn modelId="{19752E86-C23F-4905-BAB3-6E88FBCFB40E}" type="presParOf" srcId="{3530CD93-B0FC-4E09-A250-15267993E150}" destId="{3C9FEA1A-F830-4D05-9488-CB1CBC4B95D1}" srcOrd="3" destOrd="0" presId="urn:microsoft.com/office/officeart/2011/layout/CircleProcess"/>
    <dgm:cxn modelId="{1C0EC485-3D17-4BD3-9B92-42CF38D55E81}" type="presParOf" srcId="{3C9FEA1A-F830-4D05-9488-CB1CBC4B95D1}" destId="{4CC559BB-DCAB-4B0D-A1E8-75E04241C926}" srcOrd="0" destOrd="0" presId="urn:microsoft.com/office/officeart/2011/layout/CircleProcess"/>
    <dgm:cxn modelId="{03F54008-596D-4E0D-9D64-AD35B7F37F53}" type="presParOf" srcId="{3530CD93-B0FC-4E09-A250-15267993E150}" destId="{AAC12D9B-376B-45CD-9CF0-E6CA25FF372C}" srcOrd="4" destOrd="0" presId="urn:microsoft.com/office/officeart/2011/layout/CircleProcess"/>
    <dgm:cxn modelId="{6ED03197-EA52-4770-93B3-F60096C36217}" type="presParOf" srcId="{AAC12D9B-376B-45CD-9CF0-E6CA25FF372C}" destId="{A8A55CD0-7D9A-4F05-8827-450516697D2E}" srcOrd="0" destOrd="0" presId="urn:microsoft.com/office/officeart/2011/layout/CircleProcess"/>
    <dgm:cxn modelId="{1C9FE57E-4220-460F-8B9C-5A239998CF3D}" type="presParOf" srcId="{3530CD93-B0FC-4E09-A250-15267993E150}" destId="{A0B13F2C-8B23-4E3C-92D9-D3635F02375A}" srcOrd="5" destOrd="0" presId="urn:microsoft.com/office/officeart/2011/layout/CircleProcess"/>
    <dgm:cxn modelId="{5ECF4E6B-79CA-44FB-BA3E-0552766A1779}" type="presParOf" srcId="{3530CD93-B0FC-4E09-A250-15267993E150}" destId="{6942FD95-F8A2-45AD-909C-0F0894B0F9C0}" srcOrd="6" destOrd="0" presId="urn:microsoft.com/office/officeart/2011/layout/CircleProcess"/>
    <dgm:cxn modelId="{CEA9DCF7-D329-4F72-B9BF-DB8C293EEEEB}" type="presParOf" srcId="{6942FD95-F8A2-45AD-909C-0F0894B0F9C0}" destId="{F0286B05-1FB1-4BE9-AA83-4BEBCCD3B38B}" srcOrd="0" destOrd="0" presId="urn:microsoft.com/office/officeart/2011/layout/CircleProcess"/>
    <dgm:cxn modelId="{083E069E-5B50-46A7-82F6-B5197293EF81}" type="presParOf" srcId="{3530CD93-B0FC-4E09-A250-15267993E150}" destId="{C6412345-E7EB-473F-896F-3D6744C3D8E4}" srcOrd="7" destOrd="0" presId="urn:microsoft.com/office/officeart/2011/layout/CircleProcess"/>
    <dgm:cxn modelId="{172C9851-4349-4F6E-B802-EB042ACD6AC1}" type="presParOf" srcId="{C6412345-E7EB-473F-896F-3D6744C3D8E4}" destId="{29ADCCBF-5B04-4644-AB5C-3993AB7F520C}" srcOrd="0" destOrd="0" presId="urn:microsoft.com/office/officeart/2011/layout/CircleProcess"/>
    <dgm:cxn modelId="{41656B3C-7EB8-4D94-AF3F-03EB7078A812}" type="presParOf" srcId="{3530CD93-B0FC-4E09-A250-15267993E150}" destId="{00F9A6CF-3B0E-4B5F-AE98-49E2EB5AA070}" srcOrd="8" destOrd="0" presId="urn:microsoft.com/office/officeart/2011/layout/CircleProcess"/>
    <dgm:cxn modelId="{8CB15067-F2EF-4D24-B439-C8A33B928960}" type="presParOf" srcId="{3530CD93-B0FC-4E09-A250-15267993E150}" destId="{1266EFAC-9205-4BDD-AB1F-376CE8519E69}" srcOrd="9" destOrd="0" presId="urn:microsoft.com/office/officeart/2011/layout/CircleProcess"/>
    <dgm:cxn modelId="{12480764-E004-45E4-B9F6-17B383DAF433}" type="presParOf" srcId="{1266EFAC-9205-4BDD-AB1F-376CE8519E69}" destId="{F69708FD-1AC9-48EA-88AA-E34A84DF12D6}" srcOrd="0" destOrd="0" presId="urn:microsoft.com/office/officeart/2011/layout/CircleProcess"/>
    <dgm:cxn modelId="{1F5434EE-5E00-449A-9226-359DC1D548B0}" type="presParOf" srcId="{3530CD93-B0FC-4E09-A250-15267993E150}" destId="{82AC309B-E6A3-4CF0-9FEE-EE9D0C8D0DF2}" srcOrd="10" destOrd="0" presId="urn:microsoft.com/office/officeart/2011/layout/CircleProcess"/>
    <dgm:cxn modelId="{3A36F1B8-D65F-4049-9D83-9616BC6475B4}" type="presParOf" srcId="{82AC309B-E6A3-4CF0-9FEE-EE9D0C8D0DF2}" destId="{E140ACD8-5842-4A82-B92A-236867111DF1}" srcOrd="0" destOrd="0" presId="urn:microsoft.com/office/officeart/2011/layout/CircleProcess"/>
    <dgm:cxn modelId="{69B490B5-3B6D-41B2-897E-A9D87343830C}" type="presParOf" srcId="{3530CD93-B0FC-4E09-A250-15267993E150}" destId="{7F3F62A5-1D32-4BD6-B718-5B070D7656C4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C4B7F-FDDC-4249-8423-65DD84E3E3DB}">
      <dsp:nvSpPr>
        <dsp:cNvPr id="0" name=""/>
        <dsp:cNvSpPr/>
      </dsp:nvSpPr>
      <dsp:spPr>
        <a:xfrm>
          <a:off x="8006154" y="846458"/>
          <a:ext cx="2242547" cy="22426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A1D4E-0F26-4F8B-A2F1-5145457AA49F}">
      <dsp:nvSpPr>
        <dsp:cNvPr id="0" name=""/>
        <dsp:cNvSpPr/>
      </dsp:nvSpPr>
      <dsp:spPr>
        <a:xfrm>
          <a:off x="8081162" y="921226"/>
          <a:ext cx="2093492" cy="209312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noProof="0" dirty="0"/>
            <a:t>Review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i="1" kern="1200" noProof="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by IEA</a:t>
          </a:r>
          <a:endParaRPr lang="en-GB" sz="2300" kern="1200" noProof="0" dirty="0"/>
        </a:p>
      </dsp:txBody>
      <dsp:txXfrm>
        <a:off x="8380232" y="1220300"/>
        <a:ext cx="1495352" cy="1494976"/>
      </dsp:txXfrm>
    </dsp:sp>
    <dsp:sp modelId="{4CC559BB-DCAB-4B0D-A1E8-75E04241C926}">
      <dsp:nvSpPr>
        <dsp:cNvPr id="0" name=""/>
        <dsp:cNvSpPr/>
      </dsp:nvSpPr>
      <dsp:spPr>
        <a:xfrm rot="2700000">
          <a:off x="5678964" y="846300"/>
          <a:ext cx="2242583" cy="2242583"/>
        </a:xfrm>
        <a:prstGeom prst="teardrop">
          <a:avLst>
            <a:gd name="adj" fmla="val 100000"/>
          </a:avLst>
        </a:prstGeom>
        <a:solidFill>
          <a:schemeClr val="accent4">
            <a:hueOff val="-2409816"/>
            <a:satOff val="10953"/>
            <a:lumOff val="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55CD0-7D9A-4F05-8827-450516697D2E}">
      <dsp:nvSpPr>
        <dsp:cNvPr id="0" name=""/>
        <dsp:cNvSpPr/>
      </dsp:nvSpPr>
      <dsp:spPr>
        <a:xfrm>
          <a:off x="5763607" y="921226"/>
          <a:ext cx="2093492" cy="209312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2409816"/>
              <a:satOff val="10953"/>
              <a:lumOff val="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noProof="0" dirty="0"/>
            <a:t>Review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i="1" kern="1200" noProof="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by cApStAn</a:t>
          </a:r>
          <a:endParaRPr lang="en-GB" sz="2300" kern="1200" noProof="0" dirty="0"/>
        </a:p>
      </dsp:txBody>
      <dsp:txXfrm>
        <a:off x="6062677" y="1220300"/>
        <a:ext cx="1495352" cy="1494976"/>
      </dsp:txXfrm>
    </dsp:sp>
    <dsp:sp modelId="{F0286B05-1FB1-4BE9-AA83-4BEBCCD3B38B}">
      <dsp:nvSpPr>
        <dsp:cNvPr id="0" name=""/>
        <dsp:cNvSpPr/>
      </dsp:nvSpPr>
      <dsp:spPr>
        <a:xfrm rot="2700000">
          <a:off x="3371025" y="846300"/>
          <a:ext cx="2242583" cy="2242583"/>
        </a:xfrm>
        <a:prstGeom prst="teardrop">
          <a:avLst>
            <a:gd name="adj" fmla="val 100000"/>
          </a:avLst>
        </a:prstGeom>
        <a:solidFill>
          <a:schemeClr val="accent4">
            <a:hueOff val="-4819633"/>
            <a:satOff val="21906"/>
            <a:lumOff val="13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DCCBF-5B04-4644-AB5C-3993AB7F520C}">
      <dsp:nvSpPr>
        <dsp:cNvPr id="0" name=""/>
        <dsp:cNvSpPr/>
      </dsp:nvSpPr>
      <dsp:spPr>
        <a:xfrm>
          <a:off x="3446052" y="921226"/>
          <a:ext cx="2093492" cy="209312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4819633"/>
              <a:satOff val="21906"/>
              <a:lumOff val="1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noProof="0" dirty="0"/>
            <a:t>Verification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i="1" kern="1200" noProof="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by YOU</a:t>
          </a:r>
          <a:endParaRPr lang="en-GB" sz="2300" kern="1200" noProof="0" dirty="0"/>
        </a:p>
      </dsp:txBody>
      <dsp:txXfrm>
        <a:off x="3745122" y="1220300"/>
        <a:ext cx="1495352" cy="1494976"/>
      </dsp:txXfrm>
    </dsp:sp>
    <dsp:sp modelId="{F69708FD-1AC9-48EA-88AA-E34A84DF12D6}">
      <dsp:nvSpPr>
        <dsp:cNvPr id="0" name=""/>
        <dsp:cNvSpPr/>
      </dsp:nvSpPr>
      <dsp:spPr>
        <a:xfrm rot="2700000">
          <a:off x="1053470" y="846300"/>
          <a:ext cx="2242583" cy="2242583"/>
        </a:xfrm>
        <a:prstGeom prst="teardrop">
          <a:avLst>
            <a:gd name="adj" fmla="val 100000"/>
          </a:avLst>
        </a:prstGeom>
        <a:solidFill>
          <a:schemeClr val="accent4">
            <a:hueOff val="-7229448"/>
            <a:satOff val="32859"/>
            <a:lumOff val="19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0ACD8-5842-4A82-B92A-236867111DF1}">
      <dsp:nvSpPr>
        <dsp:cNvPr id="0" name=""/>
        <dsp:cNvSpPr/>
      </dsp:nvSpPr>
      <dsp:spPr>
        <a:xfrm>
          <a:off x="1128496" y="921226"/>
          <a:ext cx="2093492" cy="209312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-7229448"/>
              <a:satOff val="32859"/>
              <a:lumOff val="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noProof="0" dirty="0"/>
            <a:t>Translation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i="1" kern="1200" noProof="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by Country</a:t>
          </a:r>
          <a:endParaRPr lang="en-GB" sz="2300" kern="1200" noProof="0" dirty="0"/>
        </a:p>
      </dsp:txBody>
      <dsp:txXfrm>
        <a:off x="1427567" y="1220300"/>
        <a:ext cx="1495352" cy="1494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8A1DF-AE92-45B5-93F7-6AA5AB029ED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B678E-8471-44EE-8955-2AA06691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8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61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C1B3F-B461-43F7-8BDE-C47A50BA49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34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22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34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5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18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57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50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9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90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C1B3F-B461-43F7-8BDE-C47A50BA49E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96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C1B3F-B461-43F7-8BDE-C47A50BA49E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30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48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C1B3F-B461-43F7-8BDE-C47A50BA49E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09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67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ISCED – International Standard Classification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C1B3F-B461-43F7-8BDE-C47A50BA49E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02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41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04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98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2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06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COG = Cognitive items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87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520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873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42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686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0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27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9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87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31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5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91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B678E-8471-44EE-8955-2AA066918F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5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5694CDD-3ABE-4AB1-8B2F-19D7A89231F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043584-7A09-4A0E-91C9-AFA0C359C7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34F95A-50E5-4C84-9CE2-D5FA83C62C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21" y="4762755"/>
            <a:ext cx="3362521" cy="23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0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440286" y="614407"/>
            <a:ext cx="11309338" cy="7890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162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4CDD-3ABE-4AB1-8B2F-19D7A89231F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A043584-7A09-4A0E-91C9-AFA0C359C7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FADCEA-0E5E-49C8-87E0-22D19B616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19424" r="18233" b="44025"/>
          <a:stretch/>
        </p:blipFill>
        <p:spPr>
          <a:xfrm>
            <a:off x="10449241" y="6155844"/>
            <a:ext cx="1161566" cy="42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1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5694CDD-3ABE-4AB1-8B2F-19D7A89231F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043584-7A09-4A0E-91C9-AFA0C359C7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308958-41EE-44A6-9B8E-5F07BF89CF8D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283200"/>
            <a:ext cx="11290860" cy="11176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419437-FEFB-4235-9F9B-032E19BAC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6" t="30428" r="24226" b="31120"/>
          <a:stretch/>
        </p:blipFill>
        <p:spPr>
          <a:xfrm>
            <a:off x="473642" y="5486399"/>
            <a:ext cx="1848644" cy="914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A8FC84-E0B9-40B2-A5AA-AB14F58758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19424" r="18233" b="44025"/>
          <a:stretch/>
        </p:blipFill>
        <p:spPr>
          <a:xfrm>
            <a:off x="10247551" y="711794"/>
            <a:ext cx="1450806" cy="53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9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4CDD-3ABE-4AB1-8B2F-19D7A89231F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3584-7A09-4A0E-91C9-AFA0C359C7F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713127-1D3B-4200-9F42-569E3BB23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t="31732" r="24816" b="29228"/>
          <a:stretch/>
        </p:blipFill>
        <p:spPr>
          <a:xfrm>
            <a:off x="581191" y="6012172"/>
            <a:ext cx="1160060" cy="6061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9EC7ED-6DEB-48C3-8B1D-77683923DD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19424" r="18233" b="44025"/>
          <a:stretch/>
        </p:blipFill>
        <p:spPr>
          <a:xfrm>
            <a:off x="10449241" y="6155844"/>
            <a:ext cx="1161566" cy="42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0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5"/>
            <a:ext cx="11300036" cy="8528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100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1814955"/>
            <a:ext cx="5393102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537344"/>
            <a:ext cx="5393100" cy="332370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1814955"/>
            <a:ext cx="5393102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537344"/>
            <a:ext cx="5393100" cy="332370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4CDD-3ABE-4AB1-8B2F-19D7A89231F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3584-7A09-4A0E-91C9-AFA0C359C7F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252414-82AE-4B95-A04F-3FE1B865A7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t="31732" r="24816" b="29228"/>
          <a:stretch/>
        </p:blipFill>
        <p:spPr>
          <a:xfrm>
            <a:off x="581191" y="6012172"/>
            <a:ext cx="1160060" cy="6061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AE8BB3-42D3-4E65-A79C-05925F918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19424" r="18233" b="44025"/>
          <a:stretch/>
        </p:blipFill>
        <p:spPr>
          <a:xfrm>
            <a:off x="10449241" y="6155844"/>
            <a:ext cx="1161566" cy="42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9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4CDD-3ABE-4AB1-8B2F-19D7A89231F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3584-7A09-4A0E-91C9-AFA0C359C7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8607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631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CFB7A8-1F88-49E9-ABAE-220B651E53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t="31732" r="24816" b="29228"/>
          <a:stretch/>
        </p:blipFill>
        <p:spPr>
          <a:xfrm>
            <a:off x="581191" y="6012172"/>
            <a:ext cx="1160060" cy="606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17A145-DD48-4AB4-95AC-B982C2DD9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19424" r="18233" b="44025"/>
          <a:stretch/>
        </p:blipFill>
        <p:spPr>
          <a:xfrm>
            <a:off x="10449241" y="6155844"/>
            <a:ext cx="1161566" cy="42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5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4CDD-3ABE-4AB1-8B2F-19D7A89231F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3584-7A09-4A0E-91C9-AFA0C359C7F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36A31-B7BE-4104-B9A5-2593F404D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t="31732" r="24816" b="29228"/>
          <a:stretch/>
        </p:blipFill>
        <p:spPr>
          <a:xfrm>
            <a:off x="581191" y="6012172"/>
            <a:ext cx="1160060" cy="606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6E12F-D2D7-4C45-8158-F5039BE2F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19424" r="18233" b="44025"/>
          <a:stretch/>
        </p:blipFill>
        <p:spPr>
          <a:xfrm>
            <a:off x="10449241" y="6155844"/>
            <a:ext cx="1161566" cy="42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0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5694CDD-3ABE-4AB1-8B2F-19D7A89231F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043584-7A09-4A0E-91C9-AFA0C359C7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32523-AA95-4F57-BF14-62A031AF2F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t="31732" r="24816" b="29228"/>
          <a:stretch/>
        </p:blipFill>
        <p:spPr>
          <a:xfrm>
            <a:off x="581191" y="6012172"/>
            <a:ext cx="1160060" cy="6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7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5694CDD-3ABE-4AB1-8B2F-19D7A89231F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A043584-7A09-4A0E-91C9-AFA0C359C7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874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BAEE12-2C2C-471B-BDC1-43FC6F29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2500628"/>
            <a:ext cx="11029615" cy="1541603"/>
          </a:xfrm>
        </p:spPr>
        <p:txBody>
          <a:bodyPr>
            <a:noAutofit/>
          </a:bodyPr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2800" b="0" cap="none" dirty="0"/>
              <a:t>TIMSS 2023 DATA COLLECTION</a:t>
            </a:r>
            <a:br>
              <a:rPr lang="en-GB" sz="3200" b="1" cap="none" dirty="0"/>
            </a:br>
            <a:br>
              <a:rPr lang="en-GB" sz="3200" b="1" cap="none" dirty="0"/>
            </a:br>
            <a:r>
              <a:rPr lang="en-GB" cap="none" dirty="0">
                <a:solidFill>
                  <a:schemeClr val="accent2"/>
                </a:solidFill>
              </a:rPr>
              <a:t>Verifier Training</a:t>
            </a:r>
            <a:endParaRPr lang="en-GB" sz="3200" cap="none" dirty="0">
              <a:solidFill>
                <a:schemeClr val="accent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328508-E25D-4825-93FB-1743E537B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GB" dirty="0" err="1"/>
              <a:t>OCTOber</a:t>
            </a:r>
            <a:r>
              <a:rPr lang="en-GB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95529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15"/>
    </mc:Choice>
    <mc:Fallback xmlns="">
      <p:transition spd="slow" advTm="3791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verification?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6CAEC9-7716-4871-ADBD-4330A0FE0EA0}"/>
              </a:ext>
            </a:extLst>
          </p:cNvPr>
          <p:cNvSpPr txBox="1">
            <a:spLocks/>
          </p:cNvSpPr>
          <p:nvPr/>
        </p:nvSpPr>
        <p:spPr>
          <a:xfrm>
            <a:off x="8229601" y="3877337"/>
            <a:ext cx="3047999" cy="1329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/>
              <a:t>Documentation</a:t>
            </a:r>
            <a:endParaRPr lang="en-GB" sz="2400" b="1" dirty="0">
              <a:sym typeface="Wingdings" panose="05000000000000000000" pitchFamily="2" charset="2"/>
            </a:endParaRPr>
          </a:p>
          <a:p>
            <a:r>
              <a:rPr lang="en-GB" sz="2400" dirty="0">
                <a:sym typeface="Wingdings" panose="05000000000000000000" pitchFamily="2" charset="2"/>
              </a:rPr>
              <a:t>Codes + comments</a:t>
            </a:r>
          </a:p>
          <a:p>
            <a:r>
              <a:rPr lang="en-GB" sz="2400" dirty="0">
                <a:sym typeface="Wingdings" panose="05000000000000000000" pitchFamily="2" charset="2"/>
              </a:rPr>
              <a:t>In ENGLISH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957F5-9775-4C6A-B881-F3A298F45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1" y="1828802"/>
            <a:ext cx="1479838" cy="13300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23310F-9F67-46A1-A14A-13FB2BFDB2E9}"/>
              </a:ext>
            </a:extLst>
          </p:cNvPr>
          <p:cNvSpPr txBox="1">
            <a:spLocks/>
          </p:cNvSpPr>
          <p:nvPr/>
        </p:nvSpPr>
        <p:spPr>
          <a:xfrm>
            <a:off x="2496458" y="1828801"/>
            <a:ext cx="5733143" cy="1538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/>
              <a:t>Validation</a:t>
            </a:r>
          </a:p>
          <a:p>
            <a:r>
              <a:rPr lang="en-GB" sz="2400" dirty="0"/>
              <a:t>Translation Adaptation Guidelines</a:t>
            </a:r>
          </a:p>
          <a:p>
            <a:r>
              <a:rPr lang="en-GB" sz="2400" dirty="0"/>
              <a:t>Style guide</a:t>
            </a:r>
          </a:p>
          <a:p>
            <a:r>
              <a:rPr lang="en-GB" sz="2400" dirty="0"/>
              <a:t>Adaptations, country comments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7B3D5-B3C6-4799-9E0C-535E54199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1" y="3877337"/>
            <a:ext cx="1531924" cy="12607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350FA6-78F9-43FB-A375-2E786EE0991A}"/>
              </a:ext>
            </a:extLst>
          </p:cNvPr>
          <p:cNvSpPr txBox="1">
            <a:spLocks/>
          </p:cNvSpPr>
          <p:nvPr/>
        </p:nvSpPr>
        <p:spPr>
          <a:xfrm>
            <a:off x="2496459" y="3797754"/>
            <a:ext cx="4027404" cy="1891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/>
              <a:t>Correction</a:t>
            </a:r>
            <a:endParaRPr lang="en-GB" sz="2400" b="1" dirty="0"/>
          </a:p>
          <a:p>
            <a:r>
              <a:rPr lang="en-GB" sz="2400" dirty="0"/>
              <a:t>Equivalent to source</a:t>
            </a:r>
          </a:p>
          <a:p>
            <a:r>
              <a:rPr lang="en-GB" sz="2400" dirty="0"/>
              <a:t>Linguistically correct</a:t>
            </a:r>
          </a:p>
          <a:p>
            <a:r>
              <a:rPr lang="en-GB" sz="2400" dirty="0">
                <a:sym typeface="Wingdings" panose="05000000000000000000" pitchFamily="2" charset="2"/>
              </a:rPr>
              <a:t>Edit the target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6A73EC-1B93-494D-BD77-519B63279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863" y="3877337"/>
            <a:ext cx="1327096" cy="13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1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What is Adaptation?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0DD2A6-B600-4606-AE16-5CEE5D7748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3000" y="1761933"/>
            <a:ext cx="9633903" cy="1014413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ctr">
              <a:buNone/>
            </a:pPr>
            <a:r>
              <a:rPr lang="en-GB" sz="2800" dirty="0">
                <a:solidFill>
                  <a:srgbClr val="002060"/>
                </a:solidFill>
              </a:rPr>
              <a:t>“an </a:t>
            </a:r>
            <a:r>
              <a:rPr lang="en-GB" sz="2800" b="1" dirty="0">
                <a:solidFill>
                  <a:srgbClr val="002060"/>
                </a:solidFill>
              </a:rPr>
              <a:t>intentional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b="1" dirty="0">
                <a:solidFill>
                  <a:srgbClr val="C00000"/>
                </a:solidFill>
              </a:rPr>
              <a:t>deviation</a:t>
            </a:r>
            <a:r>
              <a:rPr lang="en-GB" sz="2800" dirty="0">
                <a:solidFill>
                  <a:srgbClr val="002060"/>
                </a:solidFill>
              </a:rPr>
              <a:t> from the source version made for cultural reasons or to </a:t>
            </a:r>
            <a:r>
              <a:rPr lang="en-GB" sz="2800" b="1" dirty="0">
                <a:solidFill>
                  <a:srgbClr val="002060"/>
                </a:solidFill>
              </a:rPr>
              <a:t>conform to local usage</a:t>
            </a:r>
            <a:r>
              <a:rPr lang="en-GB" sz="2800" dirty="0">
                <a:solidFill>
                  <a:srgbClr val="002060"/>
                </a:solidFill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D5AC6-9D4C-9BBD-7C2D-BF9F3795E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677" y="3354606"/>
            <a:ext cx="80200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6CAEC9-7716-4871-ADBD-4330A0FE0EA0}"/>
              </a:ext>
            </a:extLst>
          </p:cNvPr>
          <p:cNvSpPr txBox="1">
            <a:spLocks/>
          </p:cNvSpPr>
          <p:nvPr/>
        </p:nvSpPr>
        <p:spPr>
          <a:xfrm>
            <a:off x="581193" y="3900816"/>
            <a:ext cx="3488042" cy="1585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ym typeface="Wingdings" panose="05000000000000000000" pitchFamily="2" charset="2"/>
              </a:rPr>
              <a:t>Source </a:t>
            </a:r>
            <a:r>
              <a:rPr lang="en-GB" sz="2400" b="1" dirty="0">
                <a:sym typeface="Wingdings" panose="05000000000000000000" pitchFamily="2" charset="2"/>
              </a:rPr>
              <a:t>QQ </a:t>
            </a:r>
            <a:r>
              <a:rPr lang="en-GB" sz="2400" dirty="0">
                <a:sym typeface="Wingdings" panose="05000000000000000000" pitchFamily="2" charset="2"/>
              </a:rPr>
              <a:t> &amp; reference files</a:t>
            </a:r>
          </a:p>
          <a:p>
            <a:r>
              <a:rPr lang="en-GB" sz="2400" dirty="0">
                <a:sym typeface="Wingdings" panose="05000000000000000000" pitchFamily="2" charset="2"/>
              </a:rPr>
              <a:t>Target </a:t>
            </a:r>
            <a:r>
              <a:rPr lang="en-GB" sz="2400" b="1" dirty="0">
                <a:sym typeface="Wingdings" panose="05000000000000000000" pitchFamily="2" charset="2"/>
              </a:rPr>
              <a:t>QQ </a:t>
            </a:r>
          </a:p>
          <a:p>
            <a:r>
              <a:rPr lang="en-GB" sz="2400" dirty="0">
                <a:sym typeface="Wingdings" panose="05000000000000000000" pitchFamily="2" charset="2"/>
              </a:rPr>
              <a:t>Errata file</a:t>
            </a:r>
          </a:p>
          <a:p>
            <a:r>
              <a:rPr lang="en-GB" sz="2400" dirty="0"/>
              <a:t>TIMSS 23 FT Verified Version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0F18AD-8592-4040-BAF8-30DC4BF4E5FB}"/>
              </a:ext>
            </a:extLst>
          </p:cNvPr>
          <p:cNvSpPr txBox="1">
            <a:spLocks/>
          </p:cNvSpPr>
          <p:nvPr/>
        </p:nvSpPr>
        <p:spPr>
          <a:xfrm>
            <a:off x="4394402" y="3937206"/>
            <a:ext cx="2874534" cy="9715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ym typeface="Wingdings" panose="05000000000000000000" pitchFamily="2" charset="2"/>
              </a:rPr>
              <a:t>Verification guide</a:t>
            </a:r>
          </a:p>
          <a:p>
            <a:r>
              <a:rPr lang="en-GB" sz="2400" dirty="0">
                <a:sym typeface="Wingdings" panose="05000000000000000000" pitchFamily="2" charset="2"/>
              </a:rPr>
              <a:t>Video tutorials</a:t>
            </a:r>
          </a:p>
          <a:p>
            <a:pPr marL="0" indent="0">
              <a:buNone/>
            </a:pPr>
            <a:endParaRPr lang="en-GB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B5BB5E-9FA4-4FEE-9C51-27A8B4ED867B}"/>
              </a:ext>
            </a:extLst>
          </p:cNvPr>
          <p:cNvSpPr txBox="1">
            <a:spLocks/>
          </p:cNvSpPr>
          <p:nvPr/>
        </p:nvSpPr>
        <p:spPr>
          <a:xfrm>
            <a:off x="7678772" y="3912468"/>
            <a:ext cx="3923470" cy="11103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ym typeface="Wingdings" panose="05000000000000000000" pitchFamily="2" charset="2"/>
              </a:rPr>
              <a:t>Assessment items (CBA)</a:t>
            </a:r>
          </a:p>
          <a:p>
            <a:r>
              <a:rPr lang="en-GB" sz="2400" dirty="0">
                <a:sym typeface="Wingdings" panose="05000000000000000000" pitchFamily="2" charset="2"/>
              </a:rPr>
              <a:t>Source, target, comments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98B5A-EB6E-4646-8440-B93EC9F95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859" y="2036478"/>
            <a:ext cx="1742631" cy="12641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12E21E-A83D-4AE4-9AD8-79751610D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2" y="2133865"/>
            <a:ext cx="1939018" cy="7786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61045E-6316-4961-85E8-FD8C99B9B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049" y="1997929"/>
            <a:ext cx="1267025" cy="123428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AF17B54-60B1-4E82-A7F8-95073718D9A1}"/>
              </a:ext>
            </a:extLst>
          </p:cNvPr>
          <p:cNvSpPr txBox="1">
            <a:spLocks/>
          </p:cNvSpPr>
          <p:nvPr/>
        </p:nvSpPr>
        <p:spPr>
          <a:xfrm>
            <a:off x="8154607" y="3300624"/>
            <a:ext cx="2971800" cy="4614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>
                <a:solidFill>
                  <a:srgbClr val="C00000"/>
                </a:solidFill>
              </a:rPr>
              <a:t>Assessment Master (AM)</a:t>
            </a:r>
            <a:endParaRPr lang="en-GB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575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E480A0C-FEFB-4E4C-B14B-93501383271A}"/>
              </a:ext>
            </a:extLst>
          </p:cNvPr>
          <p:cNvSpPr txBox="1">
            <a:spLocks/>
          </p:cNvSpPr>
          <p:nvPr/>
        </p:nvSpPr>
        <p:spPr>
          <a:xfrm>
            <a:off x="581192" y="2722746"/>
            <a:ext cx="11029615" cy="15416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3200" b="1" cap="none" dirty="0">
                <a:solidFill>
                  <a:schemeClr val="accent1"/>
                </a:solidFill>
              </a:rPr>
              <a:t>2. Commenting</a:t>
            </a:r>
          </a:p>
        </p:txBody>
      </p:sp>
    </p:spTree>
    <p:extLst>
      <p:ext uri="{BB962C8B-B14F-4D97-AF65-F5344CB8AC3E}">
        <p14:creationId xmlns:p14="http://schemas.microsoft.com/office/powerpoint/2010/main" val="185292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Severity codes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6462DE-BA8E-4D15-A9E3-B47848931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506775"/>
              </p:ext>
            </p:extLst>
          </p:nvPr>
        </p:nvGraphicFramePr>
        <p:xfrm>
          <a:off x="1850320" y="1753629"/>
          <a:ext cx="9818790" cy="296897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237129">
                  <a:extLst>
                    <a:ext uri="{9D8B030D-6E8A-4147-A177-3AD203B41FA5}">
                      <a16:colId xmlns:a16="http://schemas.microsoft.com/office/drawing/2014/main" val="3979130062"/>
                    </a:ext>
                  </a:extLst>
                </a:gridCol>
                <a:gridCol w="8581661">
                  <a:extLst>
                    <a:ext uri="{9D8B030D-6E8A-4147-A177-3AD203B41FA5}">
                      <a16:colId xmlns:a16="http://schemas.microsoft.com/office/drawing/2014/main" val="3204212415"/>
                    </a:ext>
                  </a:extLst>
                </a:gridCol>
              </a:tblGrid>
              <a:tr h="40865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Codes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Explanation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617308"/>
                  </a:ext>
                </a:extLst>
              </a:tr>
              <a:tr h="415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Code 1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translation contains a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severe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error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that affected the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meaning or difficulty of the item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26912"/>
                  </a:ext>
                </a:extLst>
              </a:tr>
              <a:tr h="7566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Code 1?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Used whenever in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doubt</a:t>
                      </a:r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about the severity of an issue</a:t>
                      </a:r>
                      <a:r>
                        <a:rPr lang="en-US" sz="2000" b="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or </a:t>
                      </a:r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unsure</a:t>
                      </a:r>
                      <a:r>
                        <a:rPr lang="en-US" sz="2000" b="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of </a:t>
                      </a:r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how to correct</a:t>
                      </a:r>
                      <a:r>
                        <a:rPr lang="en-US" sz="2000" b="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 possible error</a:t>
                      </a:r>
                      <a:endParaRPr lang="en-GB" sz="2000" b="0" dirty="0">
                        <a:solidFill>
                          <a:schemeClr val="accent1"/>
                        </a:solidFill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95802"/>
                  </a:ext>
                </a:extLst>
              </a:tr>
              <a:tr h="4821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Code 2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Indicates</a:t>
                      </a:r>
                      <a:r>
                        <a:rPr lang="en-US" sz="2000" b="0" baseline="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 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inor</a:t>
                      </a:r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change or error</a:t>
                      </a:r>
                      <a:r>
                        <a:rPr lang="en-US" sz="2000" b="1" baseline="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that did </a:t>
                      </a:r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not affect </a:t>
                      </a:r>
                      <a:r>
                        <a:rPr lang="en-US" sz="2000" b="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</a:t>
                      </a:r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comprehension</a:t>
                      </a:r>
                      <a:endParaRPr lang="en-GB" sz="2000" b="0" dirty="0">
                        <a:solidFill>
                          <a:schemeClr val="accent1"/>
                        </a:solidFill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6184"/>
                  </a:ext>
                </a:extLst>
              </a:tr>
              <a:tr h="414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Code 3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Used to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suggest an alternative </a:t>
                      </a:r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wording </a:t>
                      </a:r>
                      <a:r>
                        <a:rPr lang="en-US" sz="2000" b="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for an otherwise appropriate translation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5396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E72377-9DEB-46F6-BCD5-B2E1E1921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563468"/>
              </p:ext>
            </p:extLst>
          </p:nvPr>
        </p:nvGraphicFramePr>
        <p:xfrm>
          <a:off x="1850319" y="4873522"/>
          <a:ext cx="9818791" cy="8432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226372">
                  <a:extLst>
                    <a:ext uri="{9D8B030D-6E8A-4147-A177-3AD203B41FA5}">
                      <a16:colId xmlns:a16="http://schemas.microsoft.com/office/drawing/2014/main" val="4540075"/>
                    </a:ext>
                  </a:extLst>
                </a:gridCol>
                <a:gridCol w="8592419">
                  <a:extLst>
                    <a:ext uri="{9D8B030D-6E8A-4147-A177-3AD203B41FA5}">
                      <a16:colId xmlns:a16="http://schemas.microsoft.com/office/drawing/2014/main" val="596300827"/>
                    </a:ext>
                  </a:extLst>
                </a:gridCol>
              </a:tblGrid>
              <a:tr h="674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2000" b="0" kern="1200" dirty="0">
                        <a:solidFill>
                          <a:schemeClr val="accent1"/>
                        </a:solidFill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If a 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national adaptation </a:t>
                      </a:r>
                      <a:r>
                        <a:rPr lang="en-US" sz="2000" b="0" kern="120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is implemented as documented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-&gt; enter “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Adaptation implemented as documented. Requires ISC approval.</a:t>
                      </a:r>
                      <a:r>
                        <a:rPr lang="en-US" sz="2000" b="0" kern="120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”</a:t>
                      </a:r>
                      <a:endParaRPr lang="en-NL" sz="2000" b="0" kern="1200" dirty="0">
                        <a:solidFill>
                          <a:schemeClr val="accent1"/>
                        </a:solidFill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268057"/>
                  </a:ext>
                </a:extLst>
              </a:tr>
            </a:tbl>
          </a:graphicData>
        </a:graphic>
      </p:graphicFrame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0AAA8DC-D87B-4760-B5D6-74CD02C2E1B6}"/>
              </a:ext>
            </a:extLst>
          </p:cNvPr>
          <p:cNvSpPr/>
          <p:nvPr/>
        </p:nvSpPr>
        <p:spPr>
          <a:xfrm>
            <a:off x="2804876" y="5867717"/>
            <a:ext cx="1207726" cy="480022"/>
          </a:xfrm>
          <a:prstGeom prst="wedgeRoundRectCallout">
            <a:avLst>
              <a:gd name="adj1" fmla="val -41858"/>
              <a:gd name="adj2" fmla="val -991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 code</a:t>
            </a:r>
            <a:endParaRPr lang="nl-BE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6C2CD973-D31E-41EA-8AE4-7CF87E02780E}"/>
              </a:ext>
            </a:extLst>
          </p:cNvPr>
          <p:cNvSpPr/>
          <p:nvPr/>
        </p:nvSpPr>
        <p:spPr>
          <a:xfrm>
            <a:off x="1592132" y="2269864"/>
            <a:ext cx="193644" cy="2452743"/>
          </a:xfrm>
          <a:prstGeom prst="leftBrace">
            <a:avLst>
              <a:gd name="adj1" fmla="val 28830"/>
              <a:gd name="adj2" fmla="val 34052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5D469A-A334-44E3-8A1F-AAD2826B7EBB}"/>
              </a:ext>
            </a:extLst>
          </p:cNvPr>
          <p:cNvSpPr txBox="1">
            <a:spLocks/>
          </p:cNvSpPr>
          <p:nvPr/>
        </p:nvSpPr>
        <p:spPr>
          <a:xfrm>
            <a:off x="300161" y="2856221"/>
            <a:ext cx="1420010" cy="76379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Translation issues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735C15-4F1F-44C8-B015-D4EF3DEF8AB0}"/>
              </a:ext>
            </a:extLst>
          </p:cNvPr>
          <p:cNvSpPr txBox="1">
            <a:spLocks/>
          </p:cNvSpPr>
          <p:nvPr/>
        </p:nvSpPr>
        <p:spPr>
          <a:xfrm>
            <a:off x="300161" y="4948828"/>
            <a:ext cx="1485614" cy="51606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925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Confirmation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C204B7-BBAB-4AE5-B49D-122565AD3318}"/>
              </a:ext>
            </a:extLst>
          </p:cNvPr>
          <p:cNvGrpSpPr/>
          <p:nvPr/>
        </p:nvGrpSpPr>
        <p:grpSpPr>
          <a:xfrm>
            <a:off x="1850316" y="2182760"/>
            <a:ext cx="9818791" cy="1573163"/>
            <a:chOff x="1850316" y="2182760"/>
            <a:chExt cx="9818791" cy="15731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EE41C7-E8E5-4BD4-89A0-BF76091DCCBF}"/>
                </a:ext>
              </a:extLst>
            </p:cNvPr>
            <p:cNvSpPr/>
            <p:nvPr/>
          </p:nvSpPr>
          <p:spPr>
            <a:xfrm>
              <a:off x="1850316" y="2182760"/>
              <a:ext cx="9818791" cy="1573163"/>
            </a:xfrm>
            <a:prstGeom prst="rect">
              <a:avLst/>
            </a:prstGeom>
            <a:solidFill>
              <a:srgbClr val="C00000">
                <a:alpha val="10196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277631-C7AF-4BDE-AA59-CC1368298B18}"/>
                </a:ext>
              </a:extLst>
            </p:cNvPr>
            <p:cNvSpPr/>
            <p:nvPr/>
          </p:nvSpPr>
          <p:spPr>
            <a:xfrm>
              <a:off x="7378637" y="2584175"/>
              <a:ext cx="1572287" cy="5073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i="1" dirty="0">
                  <a:solidFill>
                    <a:srgbClr val="C00000"/>
                  </a:solidFill>
                </a:rPr>
                <a:t>Major</a:t>
              </a:r>
              <a:endParaRPr lang="nl-BE" sz="3600" b="1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Standardised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DA6D-54CB-402F-B582-15D5C6142547}"/>
              </a:ext>
            </a:extLst>
          </p:cNvPr>
          <p:cNvSpPr txBox="1">
            <a:spLocks/>
          </p:cNvSpPr>
          <p:nvPr/>
        </p:nvSpPr>
        <p:spPr>
          <a:xfrm>
            <a:off x="1083365" y="2017644"/>
            <a:ext cx="8072827" cy="35843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/>
              <a:t>List of standardised comments</a:t>
            </a:r>
          </a:p>
          <a:p>
            <a:pPr marL="0" indent="0">
              <a:buNone/>
            </a:pPr>
            <a:r>
              <a:rPr lang="en-GB" sz="2800" dirty="0"/>
              <a:t>Automatically generated</a:t>
            </a:r>
          </a:p>
          <a:p>
            <a:pPr marL="0" indent="0">
              <a:buNone/>
            </a:pPr>
            <a:r>
              <a:rPr lang="en-GB" sz="2800" dirty="0"/>
              <a:t>List also available in verification instructions page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Example: </a:t>
            </a:r>
            <a:r>
              <a:rPr lang="en-GB" sz="2800" dirty="0"/>
              <a:t>Text not </a:t>
            </a:r>
            <a:r>
              <a:rPr lang="en-GB" sz="2800" dirty="0">
                <a:solidFill>
                  <a:srgbClr val="C00000"/>
                </a:solidFill>
              </a:rPr>
              <a:t>bolded / italicized / underlined / capitalized </a:t>
            </a:r>
            <a:r>
              <a:rPr lang="en-GB" sz="2800" dirty="0"/>
              <a:t>as in source. Changed by VER.</a:t>
            </a:r>
          </a:p>
        </p:txBody>
      </p:sp>
    </p:spTree>
    <p:extLst>
      <p:ext uri="{BB962C8B-B14F-4D97-AF65-F5344CB8AC3E}">
        <p14:creationId xmlns:p14="http://schemas.microsoft.com/office/powerpoint/2010/main" val="361469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B6A350-DA53-4A80-9AD3-A0BCE66A0E88}"/>
              </a:ext>
            </a:extLst>
          </p:cNvPr>
          <p:cNvSpPr txBox="1">
            <a:spLocks/>
          </p:cNvSpPr>
          <p:nvPr/>
        </p:nvSpPr>
        <p:spPr>
          <a:xfrm>
            <a:off x="10989733" y="50799"/>
            <a:ext cx="897467" cy="424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IEA</a:t>
            </a:r>
            <a:endParaRPr lang="en-GB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56920ED-B7BB-45B6-916C-759F7F46E112}"/>
              </a:ext>
            </a:extLst>
          </p:cNvPr>
          <p:cNvSpPr txBox="1">
            <a:spLocks/>
          </p:cNvSpPr>
          <p:nvPr/>
        </p:nvSpPr>
        <p:spPr>
          <a:xfrm>
            <a:off x="699061" y="1606080"/>
            <a:ext cx="4312776" cy="610044"/>
          </a:xfrm>
          <a:prstGeom prst="rect">
            <a:avLst/>
          </a:prstGeom>
          <a:noFill/>
        </p:spPr>
        <p:txBody>
          <a:bodyPr anchor="t" anchorCtr="0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buNone/>
            </a:pPr>
            <a:r>
              <a:rPr lang="en-GB" sz="3600" b="1" dirty="0"/>
              <a:t>COG</a:t>
            </a:r>
            <a:endParaRPr lang="en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EA1B989-E20C-4F48-9693-3F2884BBE491}"/>
              </a:ext>
            </a:extLst>
          </p:cNvPr>
          <p:cNvSpPr txBox="1">
            <a:spLocks/>
          </p:cNvSpPr>
          <p:nvPr/>
        </p:nvSpPr>
        <p:spPr>
          <a:xfrm>
            <a:off x="5356404" y="2940730"/>
            <a:ext cx="2282888" cy="2927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20000"/>
              </a:lnSpc>
              <a:buNone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Report </a:t>
            </a:r>
            <a:r>
              <a:rPr lang="en-US" sz="2000" b="1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issues</a:t>
            </a:r>
          </a:p>
          <a:p>
            <a:pPr marL="0" lvl="1" indent="0" algn="ctr">
              <a:lnSpc>
                <a:spcPts val="2000"/>
              </a:lnSpc>
              <a:buNone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Code 1</a:t>
            </a:r>
          </a:p>
          <a:p>
            <a:pPr marL="0" lvl="1" indent="0" algn="ctr">
              <a:lnSpc>
                <a:spcPts val="2000"/>
              </a:lnSpc>
              <a:buNone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Code 1?</a:t>
            </a:r>
          </a:p>
          <a:p>
            <a:pPr marL="0" lvl="1" indent="0" algn="ctr">
              <a:lnSpc>
                <a:spcPts val="2000"/>
              </a:lnSpc>
              <a:buNone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Code 2</a:t>
            </a:r>
          </a:p>
          <a:p>
            <a:pPr marL="0" lvl="1" indent="0" algn="ctr">
              <a:lnSpc>
                <a:spcPts val="2000"/>
              </a:lnSpc>
              <a:buNone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Code 3</a:t>
            </a:r>
            <a:endParaRPr lang="en-NL" sz="20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AC60A40-9C77-4AD0-B9C4-3B1B9F128536}"/>
              </a:ext>
            </a:extLst>
          </p:cNvPr>
          <p:cNvSpPr txBox="1">
            <a:spLocks/>
          </p:cNvSpPr>
          <p:nvPr/>
        </p:nvSpPr>
        <p:spPr>
          <a:xfrm>
            <a:off x="699060" y="2940730"/>
            <a:ext cx="4312776" cy="2927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t" anchorCtr="0">
            <a:normAutofit fontScale="70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15000"/>
              </a:lnSpc>
              <a:buNone/>
            </a:pPr>
            <a:r>
              <a:rPr lang="en-US" sz="2400" dirty="0"/>
              <a:t>Report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issues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 algn="ctr">
              <a:lnSpc>
                <a:spcPts val="2000"/>
              </a:lnSpc>
              <a:buNone/>
            </a:pP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Code 1</a:t>
            </a:r>
          </a:p>
          <a:p>
            <a:pPr marL="0" lvl="1" indent="0" algn="ctr">
              <a:lnSpc>
                <a:spcPts val="2000"/>
              </a:lnSpc>
              <a:buNone/>
            </a:pP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Code 1?</a:t>
            </a:r>
          </a:p>
          <a:p>
            <a:pPr marL="0" lvl="1" indent="0" algn="ctr">
              <a:lnSpc>
                <a:spcPts val="2000"/>
              </a:lnSpc>
              <a:buNone/>
            </a:pP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Code 2</a:t>
            </a:r>
          </a:p>
          <a:p>
            <a:pPr marL="0" lvl="1" indent="0" algn="ctr">
              <a:lnSpc>
                <a:spcPts val="2000"/>
              </a:lnSpc>
              <a:buNone/>
            </a:pP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Code 3</a:t>
            </a:r>
          </a:p>
          <a:p>
            <a:pPr marL="0" lvl="1" indent="0">
              <a:lnSpc>
                <a:spcPts val="2000"/>
              </a:lnSpc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If the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national adaptation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was implemented as documented enter “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Adaptation implemented as documented. Requires ISC approval.</a:t>
            </a:r>
            <a:r>
              <a:rPr lang="en-US" sz="2400" dirty="0">
                <a:cs typeface="Times New Roman" panose="02020603050405020304" pitchFamily="18" charset="0"/>
              </a:rPr>
              <a:t>”</a:t>
            </a:r>
            <a:endParaRPr lang="en-N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65CEABD-9DA1-4913-8631-95A184C96855}"/>
              </a:ext>
            </a:extLst>
          </p:cNvPr>
          <p:cNvSpPr txBox="1">
            <a:spLocks/>
          </p:cNvSpPr>
          <p:nvPr/>
        </p:nvSpPr>
        <p:spPr>
          <a:xfrm>
            <a:off x="5346927" y="1608058"/>
            <a:ext cx="6242831" cy="610044"/>
          </a:xfrm>
          <a:prstGeom prst="rect">
            <a:avLst/>
          </a:prstGeom>
          <a:noFill/>
        </p:spPr>
        <p:txBody>
          <a:bodyPr anchor="t" anchorCtr="0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buNone/>
            </a:pPr>
            <a:r>
              <a:rPr lang="en-GB" sz="3600" b="1" dirty="0"/>
              <a:t>QQ</a:t>
            </a:r>
            <a:endParaRPr lang="en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486FE8-3DA0-403B-8B7F-1C7E2CC3F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8" y="2320456"/>
            <a:ext cx="603078" cy="587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D0E2C4-623E-4CB9-8558-D1C89B2EF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343" y="2323419"/>
            <a:ext cx="602688" cy="587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AB749A-28F2-4738-8095-A7FCB4FD8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3694" y="2320456"/>
            <a:ext cx="602688" cy="590331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D769746A-3F07-47D6-BBAA-35B2DE13258C}"/>
              </a:ext>
            </a:extLst>
          </p:cNvPr>
          <p:cNvSpPr txBox="1">
            <a:spLocks/>
          </p:cNvSpPr>
          <p:nvPr/>
        </p:nvSpPr>
        <p:spPr>
          <a:xfrm>
            <a:off x="7639292" y="2940730"/>
            <a:ext cx="3971518" cy="2927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t" anchorCtr="0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ts val="2000"/>
              </a:lnSpc>
              <a:buNone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Code 1</a:t>
            </a:r>
          </a:p>
          <a:p>
            <a:pPr marL="0" lvl="1" indent="0" algn="ctr">
              <a:lnSpc>
                <a:spcPts val="2000"/>
              </a:lnSpc>
              <a:buNone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Code 1?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Code 2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only if</a:t>
            </a:r>
            <a:r>
              <a:rPr lang="en-US" sz="1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national adaptation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listed by the country had an 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error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</a:p>
          <a:p>
            <a:pPr marL="0" lvl="1" indent="0" algn="ctr">
              <a:lnSpc>
                <a:spcPts val="2000"/>
              </a:lnSpc>
              <a:buNone/>
            </a:pPr>
            <a:r>
              <a:rPr lang="en-US" sz="2000" strike="sngStrike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Code 3</a:t>
            </a:r>
          </a:p>
          <a:p>
            <a:pPr marL="0" lvl="1" indent="0" algn="ctr">
              <a:lnSpc>
                <a:spcPts val="2000"/>
              </a:lnSpc>
              <a:buNone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If the 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national adaptation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was implemented as documented enter “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Adaptation implemented as documented. Requires ISC approval.</a:t>
            </a:r>
            <a:r>
              <a:rPr lang="en-US" sz="1800" dirty="0">
                <a:cs typeface="Times New Roman" panose="02020603050405020304" pitchFamily="18" charset="0"/>
              </a:rPr>
              <a:t>”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9FD0FA-3EED-461A-9F16-F965A9FA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r="15968"/>
          <a:stretch/>
        </p:blipFill>
        <p:spPr>
          <a:xfrm>
            <a:off x="6582828" y="2323419"/>
            <a:ext cx="682079" cy="5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773836-1580-408D-9346-1690DFD0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Errata</a:t>
            </a:r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C9BB89-550B-474B-81D0-5286F0752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44" b="24844"/>
          <a:stretch/>
        </p:blipFill>
        <p:spPr>
          <a:xfrm>
            <a:off x="926427" y="1698909"/>
            <a:ext cx="5953956" cy="25289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8623CB-7ACE-43FE-9648-174F7B18B327}"/>
              </a:ext>
            </a:extLst>
          </p:cNvPr>
          <p:cNvSpPr txBox="1">
            <a:spLocks/>
          </p:cNvSpPr>
          <p:nvPr/>
        </p:nvSpPr>
        <p:spPr>
          <a:xfrm>
            <a:off x="926427" y="4449746"/>
            <a:ext cx="5953956" cy="14186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0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800" dirty="0"/>
              <a:t>In books: a </a:t>
            </a:r>
            <a:r>
              <a:rPr lang="en-US" sz="2800" b="1" dirty="0"/>
              <a:t>correction</a:t>
            </a:r>
            <a:r>
              <a:rPr lang="en-US" sz="2800" dirty="0"/>
              <a:t> of a </a:t>
            </a:r>
            <a:r>
              <a:rPr lang="en-US" sz="2800" b="1" dirty="0"/>
              <a:t>published</a:t>
            </a:r>
            <a:r>
              <a:rPr lang="en-US" sz="2800" dirty="0"/>
              <a:t> text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800" dirty="0"/>
              <a:t>In survey ver. projects: corrections/updates/error notifications found </a:t>
            </a:r>
            <a:r>
              <a:rPr lang="en-US" sz="2800" b="1" dirty="0"/>
              <a:t>AFTER the release to translators</a:t>
            </a:r>
            <a:endParaRPr lang="en-GB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DF124C-8BB7-4519-9197-1582874F4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31" y="2534651"/>
            <a:ext cx="4296375" cy="291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7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E480A0C-FEFB-4E4C-B14B-93501383271A}"/>
              </a:ext>
            </a:extLst>
          </p:cNvPr>
          <p:cNvSpPr txBox="1">
            <a:spLocks/>
          </p:cNvSpPr>
          <p:nvPr/>
        </p:nvSpPr>
        <p:spPr>
          <a:xfrm>
            <a:off x="581192" y="2722746"/>
            <a:ext cx="11029615" cy="15416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3200" b="1" cap="none" dirty="0">
                <a:solidFill>
                  <a:schemeClr val="accent1"/>
                </a:solidFill>
              </a:rPr>
              <a:t>3. Questionnaires (QQ)</a:t>
            </a:r>
          </a:p>
        </p:txBody>
      </p:sp>
    </p:spTree>
    <p:extLst>
      <p:ext uri="{BB962C8B-B14F-4D97-AF65-F5344CB8AC3E}">
        <p14:creationId xmlns:p14="http://schemas.microsoft.com/office/powerpoint/2010/main" val="34616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will receive…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C8688-3889-44CA-AFF7-43512CB10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622" y="2051534"/>
            <a:ext cx="1182555" cy="11527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49B093-9F9F-418A-A069-E74ED4F9B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791" y="2045968"/>
            <a:ext cx="1182555" cy="115830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AD12D0-3329-4BD8-A427-4B593A5A3560}"/>
              </a:ext>
            </a:extLst>
          </p:cNvPr>
          <p:cNvSpPr txBox="1">
            <a:spLocks/>
          </p:cNvSpPr>
          <p:nvPr/>
        </p:nvSpPr>
        <p:spPr>
          <a:xfrm>
            <a:off x="1187355" y="3526535"/>
            <a:ext cx="4804012" cy="22348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/>
              <a:t>Source </a:t>
            </a:r>
            <a:r>
              <a:rPr lang="en-GB" sz="2800" dirty="0"/>
              <a:t>files</a:t>
            </a:r>
          </a:p>
          <a:p>
            <a:r>
              <a:rPr lang="en-GB" sz="2800" b="1" dirty="0"/>
              <a:t>Target</a:t>
            </a:r>
            <a:r>
              <a:rPr lang="en-GB" sz="2800" dirty="0"/>
              <a:t> files</a:t>
            </a:r>
            <a:endParaRPr lang="en-GB" sz="24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350D50-2CE7-4179-A3AF-EC98222D5CCE}"/>
              </a:ext>
            </a:extLst>
          </p:cNvPr>
          <p:cNvSpPr txBox="1">
            <a:spLocks/>
          </p:cNvSpPr>
          <p:nvPr/>
        </p:nvSpPr>
        <p:spPr>
          <a:xfrm>
            <a:off x="6851176" y="3526535"/>
            <a:ext cx="4326340" cy="22348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/>
              <a:t>NAF</a:t>
            </a:r>
          </a:p>
          <a:p>
            <a:pPr marL="0" indent="0">
              <a:buNone/>
            </a:pPr>
            <a:r>
              <a:rPr lang="en-GB" sz="2800" dirty="0"/>
              <a:t>(National Adaptation Form)</a:t>
            </a:r>
            <a:endParaRPr lang="en-GB" sz="2400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7561FF2-1CB9-4674-B762-2F05482810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r="15968"/>
          <a:stretch/>
        </p:blipFill>
        <p:spPr>
          <a:xfrm>
            <a:off x="3598618" y="2045967"/>
            <a:ext cx="1344794" cy="11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9701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B206-7F04-4F32-9269-5D7D1E46B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this training…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99973-8862-40C7-AEF9-D70F137BA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43" y="1884301"/>
            <a:ext cx="9241971" cy="3414072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 &amp; Overview</a:t>
            </a:r>
            <a:endParaRPr lang="en-GB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Commenting</a:t>
            </a:r>
            <a:endParaRPr lang="en-GB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Questionnaires</a:t>
            </a:r>
            <a:endParaRPr lang="en-GB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GB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 Items</a:t>
            </a:r>
          </a:p>
          <a:p>
            <a:pPr marL="0" indent="0">
              <a:buNone/>
            </a:pPr>
            <a:endParaRPr lang="en-GB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1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will deliver…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AD12D0-3329-4BD8-A427-4B593A5A3560}"/>
              </a:ext>
            </a:extLst>
          </p:cNvPr>
          <p:cNvSpPr txBox="1">
            <a:spLocks/>
          </p:cNvSpPr>
          <p:nvPr/>
        </p:nvSpPr>
        <p:spPr>
          <a:xfrm>
            <a:off x="1705970" y="3603656"/>
            <a:ext cx="3670261" cy="1352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Target</a:t>
            </a:r>
            <a:r>
              <a:rPr lang="en-GB" sz="2800" dirty="0"/>
              <a:t> files - verified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3404F2-165C-428E-9A7A-370DFE37B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039" y="2051534"/>
            <a:ext cx="1182555" cy="1152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93DA68-04D1-4CBA-BF58-E28CACBC5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366" y="2045968"/>
            <a:ext cx="1182555" cy="115830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17841E-3C14-42BD-A935-4DAE9C99EB26}"/>
              </a:ext>
            </a:extLst>
          </p:cNvPr>
          <p:cNvSpPr txBox="1">
            <a:spLocks/>
          </p:cNvSpPr>
          <p:nvPr/>
        </p:nvSpPr>
        <p:spPr>
          <a:xfrm>
            <a:off x="6488491" y="3603656"/>
            <a:ext cx="3227088" cy="1352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NAF</a:t>
            </a:r>
            <a:r>
              <a:rPr lang="en-GB" sz="2800" dirty="0"/>
              <a:t> - commented</a:t>
            </a:r>
            <a:endParaRPr lang="en-GB" sz="2400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742358D-5803-489B-AA6C-06CCFBF638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r="15968"/>
          <a:stretch/>
        </p:blipFill>
        <p:spPr>
          <a:xfrm>
            <a:off x="3602103" y="2045967"/>
            <a:ext cx="1344794" cy="11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68144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Questionnaires – Clarity!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64A3CA-D1BB-4DB1-8957-4EB3212BAA28}"/>
              </a:ext>
            </a:extLst>
          </p:cNvPr>
          <p:cNvSpPr/>
          <p:nvPr/>
        </p:nvSpPr>
        <p:spPr>
          <a:xfrm>
            <a:off x="1606396" y="2158117"/>
            <a:ext cx="8979207" cy="742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Purpose: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EA798-B9F4-409C-8481-5ECDC3A8A2DF}"/>
              </a:ext>
            </a:extLst>
          </p:cNvPr>
          <p:cNvSpPr/>
          <p:nvPr/>
        </p:nvSpPr>
        <p:spPr>
          <a:xfrm>
            <a:off x="1606396" y="3030525"/>
            <a:ext cx="8979207" cy="742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Collecting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(contextual) information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36EA57E-4FC7-4648-BB02-C2D385C1086A}"/>
              </a:ext>
            </a:extLst>
          </p:cNvPr>
          <p:cNvSpPr/>
          <p:nvPr/>
        </p:nvSpPr>
        <p:spPr>
          <a:xfrm>
            <a:off x="1643608" y="4279137"/>
            <a:ext cx="1956121" cy="789588"/>
          </a:xfrm>
          <a:prstGeom prst="wedgeEllipseCallout">
            <a:avLst>
              <a:gd name="adj1" fmla="val -41543"/>
              <a:gd name="adj2" fmla="val 668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were you born?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8C6CDC0-54D6-4DB7-A7C6-0B905A917AD1}"/>
              </a:ext>
            </a:extLst>
          </p:cNvPr>
          <p:cNvSpPr/>
          <p:nvPr/>
        </p:nvSpPr>
        <p:spPr>
          <a:xfrm>
            <a:off x="5405272" y="4279137"/>
            <a:ext cx="3935498" cy="742648"/>
          </a:xfrm>
          <a:prstGeom prst="wedgeEllipseCallout">
            <a:avLst>
              <a:gd name="adj1" fmla="val 49234"/>
              <a:gd name="adj2" fmla="val 45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your school have a school library?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F273F29-02B9-4A9E-A7B7-439C17B7999A}"/>
              </a:ext>
            </a:extLst>
          </p:cNvPr>
          <p:cNvSpPr/>
          <p:nvPr/>
        </p:nvSpPr>
        <p:spPr>
          <a:xfrm>
            <a:off x="2372810" y="5075280"/>
            <a:ext cx="4166885" cy="879438"/>
          </a:xfrm>
          <a:prstGeom prst="wedgeEllipseCallout">
            <a:avLst>
              <a:gd name="adj1" fmla="val -44329"/>
              <a:gd name="adj2" fmla="val 5986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your child attended extra lessons or tutoring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F5A8265D-E5A4-4525-AFF1-878F57C79EE8}"/>
              </a:ext>
            </a:extLst>
          </p:cNvPr>
          <p:cNvSpPr/>
          <p:nvPr/>
        </p:nvSpPr>
        <p:spPr>
          <a:xfrm>
            <a:off x="7200983" y="5084208"/>
            <a:ext cx="2988596" cy="967369"/>
          </a:xfrm>
          <a:prstGeom prst="wedgeEllipseCallout">
            <a:avLst>
              <a:gd name="adj1" fmla="val 48724"/>
              <a:gd name="adj2" fmla="val 4802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long have you been teaching?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Target audience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E5784-23A6-4790-AFD8-95C470B74F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37" t="5994"/>
          <a:stretch/>
        </p:blipFill>
        <p:spPr>
          <a:xfrm>
            <a:off x="618174" y="1670804"/>
            <a:ext cx="2933763" cy="1714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AC45D-98AC-416D-ABBA-9891ADD1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92" y="3539277"/>
            <a:ext cx="2564729" cy="2010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7B0A0-F241-41B6-B3BF-524FCE2BB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121" y="1590114"/>
            <a:ext cx="2605119" cy="18754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2EA3F3-1E79-4BB1-BF25-3A1DC936A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121" y="3651416"/>
            <a:ext cx="2605119" cy="18941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C22B56-DFCF-4B00-BDF0-754E037828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88" b="25410"/>
          <a:stretch/>
        </p:blipFill>
        <p:spPr>
          <a:xfrm>
            <a:off x="7375193" y="1536447"/>
            <a:ext cx="4002721" cy="24553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B0323C-807F-40D0-8A4C-2DAB16F16E9C}"/>
              </a:ext>
            </a:extLst>
          </p:cNvPr>
          <p:cNvSpPr/>
          <p:nvPr/>
        </p:nvSpPr>
        <p:spPr>
          <a:xfrm>
            <a:off x="1444809" y="2687174"/>
            <a:ext cx="1469571" cy="69768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St G4</a:t>
            </a:r>
            <a:endParaRPr lang="nl-BE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61FE3E-70A1-4656-A669-1C15F6CA7092}"/>
              </a:ext>
            </a:extLst>
          </p:cNvPr>
          <p:cNvSpPr/>
          <p:nvPr/>
        </p:nvSpPr>
        <p:spPr>
          <a:xfrm>
            <a:off x="1897850" y="4790882"/>
            <a:ext cx="1469571" cy="7546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St G8</a:t>
            </a:r>
            <a:endParaRPr lang="nl-BE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E5CEE6-9500-4EE1-93BB-D3CA4C9EA140}"/>
              </a:ext>
            </a:extLst>
          </p:cNvPr>
          <p:cNvSpPr/>
          <p:nvPr/>
        </p:nvSpPr>
        <p:spPr>
          <a:xfrm>
            <a:off x="5507267" y="1636834"/>
            <a:ext cx="1253973" cy="7365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Tc</a:t>
            </a:r>
            <a:endParaRPr lang="nl-BE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D06893-7CE1-43E4-8ACD-C3EF7C533DEF}"/>
              </a:ext>
            </a:extLst>
          </p:cNvPr>
          <p:cNvSpPr/>
          <p:nvPr/>
        </p:nvSpPr>
        <p:spPr>
          <a:xfrm>
            <a:off x="4995726" y="4823833"/>
            <a:ext cx="1469571" cy="74220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Sc</a:t>
            </a:r>
            <a:endParaRPr lang="nl-BE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EF2AE11-DFF8-44C8-9E46-F48E245CD707}"/>
              </a:ext>
            </a:extLst>
          </p:cNvPr>
          <p:cNvSpPr/>
          <p:nvPr/>
        </p:nvSpPr>
        <p:spPr>
          <a:xfrm>
            <a:off x="9718239" y="1670804"/>
            <a:ext cx="1469571" cy="73657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H</a:t>
            </a:r>
            <a:endParaRPr lang="nl-BE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Rectangle: Folded Corner 36">
            <a:extLst>
              <a:ext uri="{FF2B5EF4-FFF2-40B4-BE49-F238E27FC236}">
                <a16:creationId xmlns:a16="http://schemas.microsoft.com/office/drawing/2014/main" id="{605214D9-A98B-42C5-81AE-F48C59131536}"/>
              </a:ext>
            </a:extLst>
          </p:cNvPr>
          <p:cNvSpPr/>
          <p:nvPr/>
        </p:nvSpPr>
        <p:spPr>
          <a:xfrm>
            <a:off x="7234254" y="4576672"/>
            <a:ext cx="4376556" cy="1514538"/>
          </a:xfrm>
          <a:prstGeom prst="foldedCorner">
            <a:avLst>
              <a:gd name="adj" fmla="val 8348"/>
            </a:avLst>
          </a:prstGeom>
          <a:solidFill>
            <a:srgbClr val="FFFFCC"/>
          </a:solidFill>
          <a:ln w="9525">
            <a:solidFill>
              <a:srgbClr val="D6CF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750" indent="-285750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age, ethnic, social, educational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</a:p>
          <a:p>
            <a:pPr marL="357750" indent="-285750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 of address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(formal vs informal “you”), gender -&gt; refer to the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Style Guide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8" name="Rectangle: Diagonal Corners Rounded 37">
            <a:extLst>
              <a:ext uri="{FF2B5EF4-FFF2-40B4-BE49-F238E27FC236}">
                <a16:creationId xmlns:a16="http://schemas.microsoft.com/office/drawing/2014/main" id="{AEBB8173-3D45-43EB-B6AD-3DF5F07F7224}"/>
              </a:ext>
            </a:extLst>
          </p:cNvPr>
          <p:cNvSpPr/>
          <p:nvPr/>
        </p:nvSpPr>
        <p:spPr>
          <a:xfrm>
            <a:off x="4190489" y="5631828"/>
            <a:ext cx="2570752" cy="295607"/>
          </a:xfrm>
          <a:prstGeom prst="round2Diag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Educated adults</a:t>
            </a:r>
          </a:p>
        </p:txBody>
      </p:sp>
      <p:sp>
        <p:nvSpPr>
          <p:cNvPr id="40" name="Rectangle: Diagonal Corners Rounded 39">
            <a:extLst>
              <a:ext uri="{FF2B5EF4-FFF2-40B4-BE49-F238E27FC236}">
                <a16:creationId xmlns:a16="http://schemas.microsoft.com/office/drawing/2014/main" id="{058C0D79-6CB0-40A7-BFA1-98B3A2C150AF}"/>
              </a:ext>
            </a:extLst>
          </p:cNvPr>
          <p:cNvSpPr/>
          <p:nvPr/>
        </p:nvSpPr>
        <p:spPr>
          <a:xfrm>
            <a:off x="818283" y="5640778"/>
            <a:ext cx="2512861" cy="295607"/>
          </a:xfrm>
          <a:prstGeom prst="round2Diag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School-going children</a:t>
            </a:r>
          </a:p>
        </p:txBody>
      </p:sp>
      <p:sp>
        <p:nvSpPr>
          <p:cNvPr id="41" name="Rectangle: Diagonal Corners Rounded 40">
            <a:extLst>
              <a:ext uri="{FF2B5EF4-FFF2-40B4-BE49-F238E27FC236}">
                <a16:creationId xmlns:a16="http://schemas.microsoft.com/office/drawing/2014/main" id="{80809F67-D5D3-409B-9EE3-E9844D71F20C}"/>
              </a:ext>
            </a:extLst>
          </p:cNvPr>
          <p:cNvSpPr/>
          <p:nvPr/>
        </p:nvSpPr>
        <p:spPr>
          <a:xfrm>
            <a:off x="8073993" y="4136444"/>
            <a:ext cx="2605119" cy="295607"/>
          </a:xfrm>
          <a:prstGeom prst="round2Diag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Adults</a:t>
            </a:r>
          </a:p>
        </p:txBody>
      </p:sp>
    </p:spTree>
    <p:extLst>
      <p:ext uri="{BB962C8B-B14F-4D97-AF65-F5344CB8AC3E}">
        <p14:creationId xmlns:p14="http://schemas.microsoft.com/office/powerpoint/2010/main" val="36920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consult TIMSS 23 FT QQ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BF4B94-8656-49F5-B4FE-EE13A9476223}"/>
              </a:ext>
            </a:extLst>
          </p:cNvPr>
          <p:cNvSpPr/>
          <p:nvPr/>
        </p:nvSpPr>
        <p:spPr>
          <a:xfrm>
            <a:off x="581193" y="1880850"/>
            <a:ext cx="10172151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eaLnBrk="0" hangingPunct="0">
              <a:lnSpc>
                <a:spcPts val="3000"/>
              </a:lnSpc>
              <a:spcAft>
                <a:spcPts val="600"/>
              </a:spcAft>
            </a:pPr>
            <a:r>
              <a:rPr lang="en-GB" sz="2400" dirty="0">
                <a:solidFill>
                  <a:srgbClr val="231F2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Many countries took TIMSS </a:t>
            </a:r>
            <a:r>
              <a:rPr lang="en-GB" sz="2400" b="1" dirty="0">
                <a:solidFill>
                  <a:srgbClr val="231F2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FT</a:t>
            </a:r>
            <a:r>
              <a:rPr lang="en-GB" sz="2400" dirty="0">
                <a:solidFill>
                  <a:srgbClr val="231F2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231F2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2023</a:t>
            </a:r>
            <a:r>
              <a:rPr lang="en-GB" sz="2400" dirty="0">
                <a:solidFill>
                  <a:srgbClr val="231F2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questionnaires</a:t>
            </a:r>
            <a:endParaRPr lang="en-US" sz="2400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A9F3FB-ECE2-4235-85A3-A21B67C8A198}"/>
              </a:ext>
            </a:extLst>
          </p:cNvPr>
          <p:cNvSpPr/>
          <p:nvPr/>
        </p:nvSpPr>
        <p:spPr>
          <a:xfrm>
            <a:off x="581194" y="2629772"/>
            <a:ext cx="4027382" cy="84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eaLnBrk="0" hangingPunct="0">
              <a:lnSpc>
                <a:spcPts val="3000"/>
              </a:lnSpc>
              <a:spcAft>
                <a:spcPts val="600"/>
              </a:spcAft>
            </a:pPr>
            <a:r>
              <a:rPr lang="en-GB" sz="2400" dirty="0">
                <a:solidFill>
                  <a:srgbClr val="231F2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TIMSS 2023 FT - TIMSS 2023 DC mapping in </a:t>
            </a:r>
            <a:r>
              <a:rPr lang="en-GB" sz="2400" b="1" dirty="0">
                <a:solidFill>
                  <a:srgbClr val="231F2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NAF</a:t>
            </a:r>
            <a:endParaRPr lang="en-US" sz="2400" b="1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2C1635-B988-4901-BF3A-4A657B913DC3}"/>
              </a:ext>
            </a:extLst>
          </p:cNvPr>
          <p:cNvSpPr/>
          <p:nvPr/>
        </p:nvSpPr>
        <p:spPr>
          <a:xfrm>
            <a:off x="5852159" y="2629772"/>
            <a:ext cx="5758647" cy="84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eaLnBrk="0" hangingPunct="0">
              <a:lnSpc>
                <a:spcPts val="3000"/>
              </a:lnSpc>
              <a:spcAft>
                <a:spcPts val="600"/>
              </a:spcAft>
            </a:pPr>
            <a:r>
              <a:rPr lang="en-GB" sz="2400" dirty="0">
                <a:solidFill>
                  <a:srgbClr val="231F2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TIMSS FT 2023 target questionnaires available on </a:t>
            </a:r>
            <a:r>
              <a:rPr lang="en-GB" sz="2400" dirty="0" err="1">
                <a:solidFill>
                  <a:srgbClr val="231F2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NextCloud</a:t>
            </a:r>
            <a:endParaRPr lang="en-US" sz="2400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3F7B1DA6-4EBB-4FA7-A96F-15A63273B059}"/>
              </a:ext>
            </a:extLst>
          </p:cNvPr>
          <p:cNvSpPr/>
          <p:nvPr/>
        </p:nvSpPr>
        <p:spPr>
          <a:xfrm>
            <a:off x="8839200" y="3633034"/>
            <a:ext cx="2840403" cy="1520633"/>
          </a:xfrm>
          <a:prstGeom prst="foldedCorner">
            <a:avLst>
              <a:gd name="adj" fmla="val 8348"/>
            </a:avLst>
          </a:prstGeom>
          <a:solidFill>
            <a:srgbClr val="FFFFCC"/>
          </a:solidFill>
          <a:ln w="9525">
            <a:solidFill>
              <a:srgbClr val="D6CF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750" indent="-285750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verify 2023 FT QQ!</a:t>
            </a:r>
          </a:p>
          <a:p>
            <a:pPr marL="357750" indent="-285750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check for identicalness (= do not report differences between 2019 and 2023).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541E5-CC93-B73A-E783-1D39EFA46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566" y="3991616"/>
            <a:ext cx="2293268" cy="1358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191A9B-EF8C-4CF3-9648-48921F7D9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920" y="3929249"/>
            <a:ext cx="2381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5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COUNTRY Specific Adaptation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649AC-A3FF-B346-7E53-970AE889A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23" y="2385848"/>
            <a:ext cx="9369402" cy="18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06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Forced Adaptation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0817F-0CD8-368F-4090-2E994FD3A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14" y="1713185"/>
            <a:ext cx="10545648" cy="389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72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98AC-D75F-1131-B8B0-7B017929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ForCED</a:t>
            </a:r>
            <a:r>
              <a:rPr lang="en-GB" dirty="0"/>
              <a:t> </a:t>
            </a:r>
            <a:r>
              <a:rPr lang="en-GB" dirty="0" err="1"/>
              <a:t>AdapTation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ADA04-4B1A-A2DE-2ED4-87E2B95ED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61" y="2221952"/>
            <a:ext cx="10034625" cy="25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76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B7A8F1C-CB15-4971-94E4-1F8CE86AC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78" y="2990776"/>
            <a:ext cx="11688418" cy="1074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NAF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F07D62-DBE6-40CD-9216-0832B1FE56EF}"/>
              </a:ext>
            </a:extLst>
          </p:cNvPr>
          <p:cNvSpPr/>
          <p:nvPr/>
        </p:nvSpPr>
        <p:spPr>
          <a:xfrm>
            <a:off x="700707" y="2905654"/>
            <a:ext cx="347871" cy="34786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61CDDA-F663-40D2-AA61-49478EAF88CE}"/>
              </a:ext>
            </a:extLst>
          </p:cNvPr>
          <p:cNvSpPr/>
          <p:nvPr/>
        </p:nvSpPr>
        <p:spPr>
          <a:xfrm>
            <a:off x="1590259" y="2889031"/>
            <a:ext cx="347871" cy="34786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811447D-298B-4584-A400-56CCF7C448A2}"/>
              </a:ext>
            </a:extLst>
          </p:cNvPr>
          <p:cNvSpPr txBox="1">
            <a:spLocks/>
          </p:cNvSpPr>
          <p:nvPr/>
        </p:nvSpPr>
        <p:spPr>
          <a:xfrm>
            <a:off x="2577350" y="2482737"/>
            <a:ext cx="1756111" cy="5302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i="1" dirty="0">
                <a:solidFill>
                  <a:srgbClr val="99ABCE"/>
                </a:solidFill>
              </a:rPr>
              <a:t>Light blue</a:t>
            </a:r>
            <a:endParaRPr lang="en-GB" sz="2000" b="1" i="1" dirty="0">
              <a:solidFill>
                <a:srgbClr val="99ABCE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417DC8-2143-4ACB-9ACB-412BD440DE99}"/>
              </a:ext>
            </a:extLst>
          </p:cNvPr>
          <p:cNvSpPr txBox="1">
            <a:spLocks/>
          </p:cNvSpPr>
          <p:nvPr/>
        </p:nvSpPr>
        <p:spPr>
          <a:xfrm>
            <a:off x="9004485" y="2482737"/>
            <a:ext cx="1756111" cy="5302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i="1" dirty="0">
                <a:solidFill>
                  <a:srgbClr val="3B6CA7"/>
                </a:solidFill>
              </a:rPr>
              <a:t>Dark blue</a:t>
            </a:r>
            <a:endParaRPr lang="en-GB" sz="2000" b="1" i="1" dirty="0">
              <a:solidFill>
                <a:srgbClr val="3B6CA7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1C076E-901E-4A2E-95DF-13840F59D906}"/>
              </a:ext>
            </a:extLst>
          </p:cNvPr>
          <p:cNvCxnSpPr/>
          <p:nvPr/>
        </p:nvCxnSpPr>
        <p:spPr>
          <a:xfrm>
            <a:off x="7881730" y="2365513"/>
            <a:ext cx="0" cy="232575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8A92EF09-0F40-49DA-B816-2890300ACC7B}"/>
              </a:ext>
            </a:extLst>
          </p:cNvPr>
          <p:cNvSpPr/>
          <p:nvPr/>
        </p:nvSpPr>
        <p:spPr>
          <a:xfrm>
            <a:off x="874641" y="4517251"/>
            <a:ext cx="4030833" cy="1074328"/>
          </a:xfrm>
          <a:prstGeom prst="foldedCorner">
            <a:avLst/>
          </a:prstGeom>
          <a:solidFill>
            <a:srgbClr val="FFFFCC"/>
          </a:solidFill>
          <a:ln w="9525">
            <a:solidFill>
              <a:srgbClr val="D6CF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>
              <a:lnSpc>
                <a:spcPts val="22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Reminder: VER not required to judge the appropriateness of the required adaptation. Do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“approve” adaptations.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4C79EF5-2F98-4E0C-A8DF-B033B3FA6ED8}"/>
              </a:ext>
            </a:extLst>
          </p:cNvPr>
          <p:cNvSpPr/>
          <p:nvPr/>
        </p:nvSpPr>
        <p:spPr>
          <a:xfrm>
            <a:off x="10327344" y="4515751"/>
            <a:ext cx="1527584" cy="798527"/>
          </a:xfrm>
          <a:prstGeom prst="wedgeRoundRectCallout">
            <a:avLst>
              <a:gd name="adj1" fmla="val -21501"/>
              <a:gd name="adj2" fmla="val -88385"/>
              <a:gd name="adj3" fmla="val 16667"/>
            </a:avLst>
          </a:prstGeom>
          <a:solidFill>
            <a:srgbClr val="FFFFCC"/>
          </a:solidFill>
          <a:ln w="9525">
            <a:solidFill>
              <a:srgbClr val="D6CF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algn="ctr"/>
            <a:r>
              <a:rPr lang="en-GB" sz="2800" b="1" dirty="0">
                <a:solidFill>
                  <a:schemeClr val="accent1"/>
                </a:solidFill>
              </a:rPr>
              <a:t>Ctrl +M</a:t>
            </a:r>
          </a:p>
        </p:txBody>
      </p:sp>
    </p:spTree>
    <p:extLst>
      <p:ext uri="{BB962C8B-B14F-4D97-AF65-F5344CB8AC3E}">
        <p14:creationId xmlns:p14="http://schemas.microsoft.com/office/powerpoint/2010/main" val="7770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NAF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0817F-0CD8-368F-4090-2E994FD3A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14" y="1713185"/>
            <a:ext cx="10545648" cy="389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69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Questionnaire checklist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4CA8F7-F61E-4D11-AEBE-1603A9A3DA88}"/>
              </a:ext>
            </a:extLst>
          </p:cNvPr>
          <p:cNvSpPr txBox="1">
            <a:spLocks/>
          </p:cNvSpPr>
          <p:nvPr/>
        </p:nvSpPr>
        <p:spPr>
          <a:xfrm>
            <a:off x="705183" y="2139042"/>
            <a:ext cx="11029616" cy="34311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0" indent="-256032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Consistency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within question, between questionnaire(s), scales</a:t>
            </a: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sequence as source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 keep same order of elements</a:t>
            </a: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and fluent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avoid ambiguity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temporal and spatial framework (“at home”, “most of the time”)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Formatting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GB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underline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italics</a:t>
            </a:r>
            <a:endParaRPr lang="en-GB" sz="24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0" indent="-256032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Adaptations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&lt;</a:t>
            </a:r>
            <a:r>
              <a:rPr lang="en-GB" sz="2000" dirty="0">
                <a:solidFill>
                  <a:srgbClr val="4295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and other country-specific adaptations</a:t>
            </a:r>
          </a:p>
        </p:txBody>
      </p:sp>
    </p:spTree>
    <p:extLst>
      <p:ext uri="{BB962C8B-B14F-4D97-AF65-F5344CB8AC3E}">
        <p14:creationId xmlns:p14="http://schemas.microsoft.com/office/powerpoint/2010/main" val="5764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vs focused verification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6CAEC9-7716-4871-ADBD-4330A0FE0EA0}"/>
              </a:ext>
            </a:extLst>
          </p:cNvPr>
          <p:cNvSpPr txBox="1">
            <a:spLocks/>
          </p:cNvSpPr>
          <p:nvPr/>
        </p:nvSpPr>
        <p:spPr>
          <a:xfrm>
            <a:off x="6223128" y="2206364"/>
            <a:ext cx="5295069" cy="23692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/>
              <a:t>Focused verification</a:t>
            </a:r>
            <a:endParaRPr lang="en-GB" sz="2400" b="1" dirty="0">
              <a:sym typeface="Wingdings" panose="05000000000000000000" pitchFamily="2" charset="2"/>
            </a:endParaRPr>
          </a:p>
          <a:p>
            <a:r>
              <a:rPr lang="en-GB" sz="2400" dirty="0">
                <a:sym typeface="Wingdings" panose="05000000000000000000" pitchFamily="2" charset="2"/>
              </a:rPr>
              <a:t>For English target versions</a:t>
            </a:r>
          </a:p>
          <a:p>
            <a:r>
              <a:rPr lang="en-US" altLang="en-US" sz="2400" dirty="0"/>
              <a:t>Restricted to checking the national adaptations, source updates (if any) and potentially necessary adaptations</a:t>
            </a:r>
            <a:endParaRPr lang="en-GB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23310F-9F67-46A1-A14A-13FB2BFDB2E9}"/>
              </a:ext>
            </a:extLst>
          </p:cNvPr>
          <p:cNvSpPr txBox="1">
            <a:spLocks/>
          </p:cNvSpPr>
          <p:nvPr/>
        </p:nvSpPr>
        <p:spPr>
          <a:xfrm>
            <a:off x="763424" y="2206364"/>
            <a:ext cx="4249113" cy="23692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/>
              <a:t>Full verification</a:t>
            </a:r>
          </a:p>
          <a:p>
            <a:r>
              <a:rPr lang="en-GB" sz="2400" dirty="0"/>
              <a:t>Comparison target vs source -&gt; </a:t>
            </a:r>
            <a:r>
              <a:rPr lang="en-GB" sz="2400" b="1" dirty="0"/>
              <a:t>entire</a:t>
            </a:r>
            <a:r>
              <a:rPr lang="en-GB" sz="2400" dirty="0"/>
              <a:t> materials</a:t>
            </a:r>
          </a:p>
        </p:txBody>
      </p:sp>
    </p:spTree>
    <p:extLst>
      <p:ext uri="{BB962C8B-B14F-4D97-AF65-F5344CB8AC3E}">
        <p14:creationId xmlns:p14="http://schemas.microsoft.com/office/powerpoint/2010/main" val="18505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C090-BDF7-50CF-AE0A-240CDC7E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C17B3-900C-7135-DFBF-C26A9A73E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Source: 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</a:t>
            </a:r>
            <a:r>
              <a:rPr lang="en-GB" sz="28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feel appreciated 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 a teacher 	</a:t>
            </a:r>
          </a:p>
          <a:p>
            <a:pPr marL="0" indent="0">
              <a:buNone/>
            </a:pPr>
            <a:r>
              <a:rPr lang="en-GB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Back-translation of target: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</a:t>
            </a:r>
            <a:r>
              <a:rPr lang="en-GB" sz="28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am grateful 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 a teacher 	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59444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3572-3262-DBA8-2CA5-A33D1D54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6BEA0-6892-260F-41F2-28B1308AF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60331"/>
            <a:ext cx="1102961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Source: 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How many </a:t>
            </a:r>
            <a:r>
              <a:rPr lang="en-GB" sz="2800" b="0" i="0" u="none" strike="noStrike" baseline="0" dirty="0">
                <a:solidFill>
                  <a:schemeClr val="accent6"/>
                </a:solidFill>
                <a:latin typeface="Calibri" panose="020F0502020204030204" pitchFamily="34" charset="0"/>
              </a:rPr>
              <a:t>&lt;eighth grade&gt; 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students experience difficulties understanding </a:t>
            </a:r>
            <a:r>
              <a:rPr lang="en-GB" sz="28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spoken</a:t>
            </a:r>
            <a:r>
              <a:rPr lang="en-GB" sz="2800" b="0" i="0" u="none" strike="noStrike" baseline="0" dirty="0">
                <a:solidFill>
                  <a:srgbClr val="4471C4"/>
                </a:solidFill>
                <a:latin typeface="Calibri" panose="020F0502020204030204" pitchFamily="34" charset="0"/>
              </a:rPr>
              <a:t> </a:t>
            </a:r>
            <a:r>
              <a:rPr lang="en-GB" sz="2800" b="0" i="0" u="none" strike="noStrike" baseline="0" dirty="0">
                <a:solidFill>
                  <a:schemeClr val="accent6"/>
                </a:solidFill>
                <a:latin typeface="Calibri" panose="020F0502020204030204" pitchFamily="34" charset="0"/>
              </a:rPr>
              <a:t>&lt;language of test&gt;? </a:t>
            </a:r>
          </a:p>
          <a:p>
            <a:pPr marL="0" indent="0">
              <a:buNone/>
            </a:pPr>
            <a:r>
              <a:rPr lang="en-GB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Back-translation of target: 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How many eighth-grade students experience difficulties understanding French? 	</a:t>
            </a:r>
          </a:p>
          <a:p>
            <a:pPr marL="0" indent="0">
              <a:buNone/>
            </a:pPr>
            <a:endParaRPr lang="en-GB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539004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C2369-4BE7-318E-4FD5-4BF9B2A8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ExampLE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4434F-0475-139B-4B08-205D42A13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Source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Did your school provide these additional </a:t>
            </a:r>
            <a:r>
              <a:rPr lang="en-GB" sz="28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remote</a:t>
            </a:r>
            <a:r>
              <a:rPr lang="en-GB" sz="2800" b="0" i="0" u="none" strike="noStrike" baseline="0" dirty="0">
                <a:solidFill>
                  <a:srgbClr val="4471C4"/>
                </a:solidFill>
                <a:latin typeface="Calibri" panose="020F0502020204030204" pitchFamily="34" charset="0"/>
              </a:rPr>
              <a:t> 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learning resources during the COVID-19 pandemic? 	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Back translation of the target: 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Did your school provide these additional learning resources during the COVID-19 pandemic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 	</a:t>
            </a:r>
          </a:p>
          <a:p>
            <a:pPr marL="0" indent="0">
              <a:buNone/>
            </a:pPr>
            <a:endParaRPr lang="en-GB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74302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Adaptation in Questionnaire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92091-4EAC-4AC0-8447-E27EB87D55C6}"/>
              </a:ext>
            </a:extLst>
          </p:cNvPr>
          <p:cNvSpPr/>
          <p:nvPr/>
        </p:nvSpPr>
        <p:spPr>
          <a:xfrm>
            <a:off x="575894" y="1932877"/>
            <a:ext cx="9735723" cy="11651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</a:t>
            </a:r>
            <a:r>
              <a:rPr lang="en-GB" sz="24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adaptations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marked with angle brackets, cells highlighted in NAF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8D161-9E05-4264-8DA7-E53157CDD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90" y="2797309"/>
            <a:ext cx="5811061" cy="1343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972640-ECD6-4F35-B4D0-A1D5FABE1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058" y="4703536"/>
            <a:ext cx="5811061" cy="31153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18D1B9-F334-49AE-8DE3-791501731A4C}"/>
              </a:ext>
            </a:extLst>
          </p:cNvPr>
          <p:cNvSpPr/>
          <p:nvPr/>
        </p:nvSpPr>
        <p:spPr>
          <a:xfrm>
            <a:off x="2194363" y="2806079"/>
            <a:ext cx="4233488" cy="3166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237F4A-E1AE-4F83-8D65-BC92DB60A36E}"/>
              </a:ext>
            </a:extLst>
          </p:cNvPr>
          <p:cNvSpPr/>
          <p:nvPr/>
        </p:nvSpPr>
        <p:spPr>
          <a:xfrm>
            <a:off x="616789" y="3302879"/>
            <a:ext cx="4345059" cy="3166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15F6D5-B2F0-4DB1-894A-2A790A1B4A9C}"/>
              </a:ext>
            </a:extLst>
          </p:cNvPr>
          <p:cNvSpPr/>
          <p:nvPr/>
        </p:nvSpPr>
        <p:spPr>
          <a:xfrm>
            <a:off x="637659" y="3832691"/>
            <a:ext cx="4345058" cy="3166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A99A37-3629-4F52-8F83-7545145FCDDA}"/>
              </a:ext>
            </a:extLst>
          </p:cNvPr>
          <p:cNvSpPr/>
          <p:nvPr/>
        </p:nvSpPr>
        <p:spPr>
          <a:xfrm>
            <a:off x="7832036" y="4698470"/>
            <a:ext cx="2057400" cy="3166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8D48DC-1E73-4DD7-B60B-E1FDF2F2D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058" y="5050151"/>
            <a:ext cx="4601217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Sample verified QQ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E4EE6-E508-4B48-B269-23DCEE403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7"/>
          <a:stretch/>
        </p:blipFill>
        <p:spPr>
          <a:xfrm>
            <a:off x="1184517" y="2890762"/>
            <a:ext cx="4833971" cy="2170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0B9FF4-BEBF-4850-A222-2767E7863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484" y="2890762"/>
            <a:ext cx="4833971" cy="10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098D8E-8261-4882-8A9F-D3D2547BF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501" y="1663970"/>
            <a:ext cx="658059" cy="64146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F10CA7B-1444-4C20-A52F-0E427797C42C}"/>
              </a:ext>
            </a:extLst>
          </p:cNvPr>
          <p:cNvSpPr/>
          <p:nvPr/>
        </p:nvSpPr>
        <p:spPr>
          <a:xfrm>
            <a:off x="7034825" y="2807566"/>
            <a:ext cx="397566" cy="48048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514680-275A-43A1-928D-1A57D03E6EAF}"/>
              </a:ext>
            </a:extLst>
          </p:cNvPr>
          <p:cNvSpPr/>
          <p:nvPr/>
        </p:nvSpPr>
        <p:spPr>
          <a:xfrm>
            <a:off x="10283291" y="2807566"/>
            <a:ext cx="840164" cy="48048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EAD4F603-64A9-47FE-884A-7706FEDE9D44}"/>
              </a:ext>
            </a:extLst>
          </p:cNvPr>
          <p:cNvSpPr/>
          <p:nvPr/>
        </p:nvSpPr>
        <p:spPr>
          <a:xfrm>
            <a:off x="7084521" y="3373058"/>
            <a:ext cx="298173" cy="283472"/>
          </a:xfrm>
          <a:prstGeom prst="up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639C5D38-0148-4B06-93EC-45721F512E36}"/>
              </a:ext>
            </a:extLst>
          </p:cNvPr>
          <p:cNvSpPr/>
          <p:nvPr/>
        </p:nvSpPr>
        <p:spPr>
          <a:xfrm>
            <a:off x="10554286" y="3363119"/>
            <a:ext cx="298173" cy="283472"/>
          </a:xfrm>
          <a:prstGeom prst="up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0202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Sample verified QQ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DD89CE-C198-4460-AA68-E97A4D34F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834" y="2471381"/>
            <a:ext cx="4734332" cy="1371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F76D36-E9E3-4B61-A7D6-725CF92FC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184" y="1749683"/>
            <a:ext cx="752757" cy="6465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1E9940C-9CE3-4503-B46F-142F43AA8812}"/>
              </a:ext>
            </a:extLst>
          </p:cNvPr>
          <p:cNvSpPr/>
          <p:nvPr/>
        </p:nvSpPr>
        <p:spPr>
          <a:xfrm>
            <a:off x="3671892" y="2806263"/>
            <a:ext cx="840164" cy="874643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6566B8-6A22-4B5B-B31D-0E8E89832E6F}"/>
              </a:ext>
            </a:extLst>
          </p:cNvPr>
          <p:cNvSpPr/>
          <p:nvPr/>
        </p:nvSpPr>
        <p:spPr>
          <a:xfrm>
            <a:off x="6295822" y="2814365"/>
            <a:ext cx="727854" cy="874643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F45396F1-4070-4190-8D2A-DE0465475275}"/>
              </a:ext>
            </a:extLst>
          </p:cNvPr>
          <p:cNvSpPr/>
          <p:nvPr/>
        </p:nvSpPr>
        <p:spPr>
          <a:xfrm>
            <a:off x="3942887" y="3837057"/>
            <a:ext cx="298173" cy="283472"/>
          </a:xfrm>
          <a:prstGeom prst="up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A1271F05-183E-4A3E-B5EB-9A911EC56A57}"/>
              </a:ext>
            </a:extLst>
          </p:cNvPr>
          <p:cNvSpPr/>
          <p:nvPr/>
        </p:nvSpPr>
        <p:spPr>
          <a:xfrm>
            <a:off x="6510662" y="3846996"/>
            <a:ext cx="298173" cy="283472"/>
          </a:xfrm>
          <a:prstGeom prst="up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1997E6-7E1C-4C93-A0B4-D03998C8BF56}"/>
              </a:ext>
            </a:extLst>
          </p:cNvPr>
          <p:cNvGrpSpPr/>
          <p:nvPr/>
        </p:nvGrpSpPr>
        <p:grpSpPr>
          <a:xfrm>
            <a:off x="2114781" y="4249077"/>
            <a:ext cx="7719243" cy="1338108"/>
            <a:chOff x="5501614" y="4357232"/>
            <a:chExt cx="6342009" cy="10474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6A18E2-8C9D-4D78-8DEE-1366C5A02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1614" y="4357232"/>
              <a:ext cx="6342009" cy="10474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FCD5980-36A4-4052-888B-76BBC22AD249}"/>
                </a:ext>
              </a:extLst>
            </p:cNvPr>
            <p:cNvSpPr/>
            <p:nvPr/>
          </p:nvSpPr>
          <p:spPr>
            <a:xfrm>
              <a:off x="11169680" y="4704944"/>
              <a:ext cx="559986" cy="160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D2F080-19D3-41D7-86C8-F3C91FCBE72F}"/>
                </a:ext>
              </a:extLst>
            </p:cNvPr>
            <p:cNvSpPr/>
            <p:nvPr/>
          </p:nvSpPr>
          <p:spPr>
            <a:xfrm>
              <a:off x="6743657" y="4963362"/>
              <a:ext cx="1018803" cy="254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801824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BB715E-0278-4464-8876-310D39E9E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17" y="1976831"/>
            <a:ext cx="10724322" cy="33401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stem-response match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04E9F0-ABA8-4F33-BEBE-DBEED3438FD0}"/>
              </a:ext>
            </a:extLst>
          </p:cNvPr>
          <p:cNvSpPr/>
          <p:nvPr/>
        </p:nvSpPr>
        <p:spPr>
          <a:xfrm>
            <a:off x="8700993" y="3983465"/>
            <a:ext cx="1198381" cy="767439"/>
          </a:xfrm>
          <a:prstGeom prst="rect">
            <a:avLst/>
          </a:prstGeom>
          <a:solidFill>
            <a:srgbClr val="42955F">
              <a:alpha val="9804"/>
            </a:srgbClr>
          </a:solidFill>
          <a:ln w="19050">
            <a:solidFill>
              <a:srgbClr val="4295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AAAD2D-8853-4721-8105-859F81515FFD}"/>
              </a:ext>
            </a:extLst>
          </p:cNvPr>
          <p:cNvSpPr/>
          <p:nvPr/>
        </p:nvSpPr>
        <p:spPr>
          <a:xfrm>
            <a:off x="7722704" y="2014340"/>
            <a:ext cx="3299791" cy="293786"/>
          </a:xfrm>
          <a:prstGeom prst="rect">
            <a:avLst/>
          </a:prstGeom>
          <a:solidFill>
            <a:srgbClr val="FFC000">
              <a:alpha val="9804"/>
            </a:srgbClr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7813CB-0D65-48A0-955A-13382B691A79}"/>
              </a:ext>
            </a:extLst>
          </p:cNvPr>
          <p:cNvSpPr/>
          <p:nvPr/>
        </p:nvSpPr>
        <p:spPr>
          <a:xfrm>
            <a:off x="5440017" y="2295047"/>
            <a:ext cx="2531165" cy="322734"/>
          </a:xfrm>
          <a:prstGeom prst="rect">
            <a:avLst/>
          </a:prstGeom>
          <a:solidFill>
            <a:srgbClr val="42955F">
              <a:alpha val="9804"/>
            </a:srgbClr>
          </a:solidFill>
          <a:ln w="19050">
            <a:solidFill>
              <a:srgbClr val="4295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0E343F-A465-4006-BF08-25A3578BFD7F}"/>
              </a:ext>
            </a:extLst>
          </p:cNvPr>
          <p:cNvSpPr/>
          <p:nvPr/>
        </p:nvSpPr>
        <p:spPr>
          <a:xfrm>
            <a:off x="6975758" y="3987478"/>
            <a:ext cx="1502320" cy="763426"/>
          </a:xfrm>
          <a:prstGeom prst="rect">
            <a:avLst/>
          </a:prstGeom>
          <a:solidFill>
            <a:srgbClr val="FFC000">
              <a:alpha val="9804"/>
            </a:srgbClr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A0F933-224D-4EDD-97DF-4053B38F8774}"/>
              </a:ext>
            </a:extLst>
          </p:cNvPr>
          <p:cNvSpPr/>
          <p:nvPr/>
        </p:nvSpPr>
        <p:spPr>
          <a:xfrm>
            <a:off x="9045970" y="2551802"/>
            <a:ext cx="1539206" cy="322734"/>
          </a:xfrm>
          <a:prstGeom prst="rect">
            <a:avLst/>
          </a:prstGeom>
          <a:solidFill>
            <a:srgbClr val="7030A0">
              <a:alpha val="9804"/>
            </a:srgb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A4031B-C0BC-4D2E-B82B-FA289E3A6678}"/>
              </a:ext>
            </a:extLst>
          </p:cNvPr>
          <p:cNvSpPr/>
          <p:nvPr/>
        </p:nvSpPr>
        <p:spPr>
          <a:xfrm>
            <a:off x="10112833" y="3983464"/>
            <a:ext cx="1198381" cy="767439"/>
          </a:xfrm>
          <a:prstGeom prst="rect">
            <a:avLst/>
          </a:prstGeom>
          <a:solidFill>
            <a:srgbClr val="7030A0">
              <a:alpha val="9804"/>
            </a:srgb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0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E480A0C-FEFB-4E4C-B14B-93501383271A}"/>
              </a:ext>
            </a:extLst>
          </p:cNvPr>
          <p:cNvSpPr txBox="1">
            <a:spLocks/>
          </p:cNvSpPr>
          <p:nvPr/>
        </p:nvSpPr>
        <p:spPr>
          <a:xfrm>
            <a:off x="581192" y="2783706"/>
            <a:ext cx="11029615" cy="15416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3200" b="1" cap="none" dirty="0">
                <a:solidFill>
                  <a:schemeClr val="accent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7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Recurring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DA6D-54CB-402F-B582-15D5C6142547}"/>
              </a:ext>
            </a:extLst>
          </p:cNvPr>
          <p:cNvSpPr txBox="1">
            <a:spLocks/>
          </p:cNvSpPr>
          <p:nvPr/>
        </p:nvSpPr>
        <p:spPr>
          <a:xfrm>
            <a:off x="1656655" y="2077211"/>
            <a:ext cx="7862902" cy="38839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/>
              <a:t>Recurring edits </a:t>
            </a:r>
          </a:p>
          <a:p>
            <a:pPr marL="0" indent="0">
              <a:buNone/>
            </a:pPr>
            <a:r>
              <a:rPr lang="en-GB" sz="2800" dirty="0"/>
              <a:t>Before applying massive changes for the recurring issues such as formal vs informal “you”, contact cApStAn PM</a:t>
            </a:r>
          </a:p>
          <a:p>
            <a:pPr marL="0" indent="0">
              <a:buNone/>
            </a:pPr>
            <a:r>
              <a:rPr lang="en-GB" sz="2800" dirty="0"/>
              <a:t>In COG: one general comment in each item</a:t>
            </a:r>
          </a:p>
          <a:p>
            <a:pPr marL="0" indent="0">
              <a:buNone/>
            </a:pPr>
            <a:r>
              <a:rPr lang="en-GB" sz="2800" dirty="0"/>
              <a:t>In QQ: one general comment throughout the QQs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B6A350-DA53-4A80-9AD3-A0BCE66A0E88}"/>
              </a:ext>
            </a:extLst>
          </p:cNvPr>
          <p:cNvSpPr txBox="1">
            <a:spLocks/>
          </p:cNvSpPr>
          <p:nvPr/>
        </p:nvSpPr>
        <p:spPr>
          <a:xfrm>
            <a:off x="10989733" y="50799"/>
            <a:ext cx="897467" cy="424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IEA</a:t>
            </a:r>
            <a:endParaRPr lang="en-GB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E480A0C-FEFB-4E4C-B14B-93501383271A}"/>
              </a:ext>
            </a:extLst>
          </p:cNvPr>
          <p:cNvSpPr txBox="1">
            <a:spLocks/>
          </p:cNvSpPr>
          <p:nvPr/>
        </p:nvSpPr>
        <p:spPr>
          <a:xfrm>
            <a:off x="581192" y="2658198"/>
            <a:ext cx="11029615" cy="15416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3200" b="1" cap="none" dirty="0">
                <a:solidFill>
                  <a:schemeClr val="accent1"/>
                </a:solidFill>
              </a:rPr>
              <a:t>4. Assessment Items (COG)</a:t>
            </a:r>
          </a:p>
        </p:txBody>
      </p:sp>
    </p:spTree>
    <p:extLst>
      <p:ext uri="{BB962C8B-B14F-4D97-AF65-F5344CB8AC3E}">
        <p14:creationId xmlns:p14="http://schemas.microsoft.com/office/powerpoint/2010/main" val="25803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E480A0C-FEFB-4E4C-B14B-93501383271A}"/>
              </a:ext>
            </a:extLst>
          </p:cNvPr>
          <p:cNvSpPr txBox="1">
            <a:spLocks/>
          </p:cNvSpPr>
          <p:nvPr/>
        </p:nvSpPr>
        <p:spPr>
          <a:xfrm>
            <a:off x="581192" y="2722746"/>
            <a:ext cx="11029615" cy="15416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3200" b="1" cap="none" dirty="0">
                <a:solidFill>
                  <a:schemeClr val="accent1"/>
                </a:solidFill>
              </a:rPr>
              <a:t>1. Intro &amp; Overview</a:t>
            </a:r>
          </a:p>
        </p:txBody>
      </p:sp>
    </p:spTree>
    <p:extLst>
      <p:ext uri="{BB962C8B-B14F-4D97-AF65-F5344CB8AC3E}">
        <p14:creationId xmlns:p14="http://schemas.microsoft.com/office/powerpoint/2010/main" val="220749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will receive…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AD12D0-3329-4BD8-A427-4B593A5A3560}"/>
              </a:ext>
            </a:extLst>
          </p:cNvPr>
          <p:cNvSpPr txBox="1">
            <a:spLocks/>
          </p:cNvSpPr>
          <p:nvPr/>
        </p:nvSpPr>
        <p:spPr>
          <a:xfrm>
            <a:off x="6605516" y="3764947"/>
            <a:ext cx="4014745" cy="16941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/>
              <a:t>Style guide</a:t>
            </a:r>
          </a:p>
          <a:p>
            <a:pPr marL="0" indent="0">
              <a:buNone/>
            </a:pPr>
            <a:r>
              <a:rPr lang="en-GB" sz="2400" dirty="0"/>
              <a:t>Contains country specific information on national conventions</a:t>
            </a: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1AD811-7F76-44A0-B50D-BA67C5D26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435" y="2255570"/>
            <a:ext cx="1349710" cy="1231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B12C8B-4042-4E3D-B3FE-3B9ECDCA1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25" y="2255570"/>
            <a:ext cx="1267025" cy="123428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7A8B12-1443-423E-B66B-D09605E3E92D}"/>
              </a:ext>
            </a:extLst>
          </p:cNvPr>
          <p:cNvSpPr txBox="1">
            <a:spLocks/>
          </p:cNvSpPr>
          <p:nvPr/>
        </p:nvSpPr>
        <p:spPr>
          <a:xfrm>
            <a:off x="1571739" y="3764947"/>
            <a:ext cx="4333301" cy="18057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/>
              <a:t>Access to AM</a:t>
            </a:r>
          </a:p>
          <a:p>
            <a:pPr marL="0" indent="0">
              <a:buNone/>
            </a:pPr>
            <a:r>
              <a:rPr lang="en-GB" sz="2400" dirty="0"/>
              <a:t>AM contains Source, Target and Commenting functionality</a:t>
            </a:r>
          </a:p>
        </p:txBody>
      </p:sp>
    </p:spTree>
    <p:extLst>
      <p:ext uri="{BB962C8B-B14F-4D97-AF65-F5344CB8AC3E}">
        <p14:creationId xmlns:p14="http://schemas.microsoft.com/office/powerpoint/2010/main" val="3956218207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will deliver…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01419-EC08-4DFC-AABE-C236E74D8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46" y="2975516"/>
            <a:ext cx="1267025" cy="12342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1EED1A-7E7B-4805-8D7D-2C9DE905CE29}"/>
              </a:ext>
            </a:extLst>
          </p:cNvPr>
          <p:cNvSpPr txBox="1">
            <a:spLocks/>
          </p:cNvSpPr>
          <p:nvPr/>
        </p:nvSpPr>
        <p:spPr>
          <a:xfrm>
            <a:off x="5310526" y="2533811"/>
            <a:ext cx="4637706" cy="33519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By notifying cApStAn PM that you completed verification on AM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49008534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items – difficulty level!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64A3CA-D1BB-4DB1-8957-4EB3212BAA28}"/>
              </a:ext>
            </a:extLst>
          </p:cNvPr>
          <p:cNvSpPr/>
          <p:nvPr/>
        </p:nvSpPr>
        <p:spPr>
          <a:xfrm>
            <a:off x="1606396" y="2158117"/>
            <a:ext cx="8979207" cy="742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Purpose: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EA798-B9F4-409C-8481-5ECDC3A8A2DF}"/>
              </a:ext>
            </a:extLst>
          </p:cNvPr>
          <p:cNvSpPr/>
          <p:nvPr/>
        </p:nvSpPr>
        <p:spPr>
          <a:xfrm>
            <a:off x="1606396" y="3030525"/>
            <a:ext cx="8979207" cy="742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Measuring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 Achievement 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36EA57E-4FC7-4648-BB02-C2D385C1086A}"/>
              </a:ext>
            </a:extLst>
          </p:cNvPr>
          <p:cNvSpPr/>
          <p:nvPr/>
        </p:nvSpPr>
        <p:spPr>
          <a:xfrm>
            <a:off x="2629784" y="4940091"/>
            <a:ext cx="3736164" cy="945648"/>
          </a:xfrm>
          <a:prstGeom prst="wedgeEllipseCallout">
            <a:avLst>
              <a:gd name="adj1" fmla="val 40864"/>
              <a:gd name="adj2" fmla="val 5956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unit is the longest – cm, km, m, mm?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8C6CDC0-54D6-4DB7-A7C6-0B905A917AD1}"/>
              </a:ext>
            </a:extLst>
          </p:cNvPr>
          <p:cNvSpPr/>
          <p:nvPr/>
        </p:nvSpPr>
        <p:spPr>
          <a:xfrm>
            <a:off x="1522351" y="4004433"/>
            <a:ext cx="2758738" cy="742647"/>
          </a:xfrm>
          <a:prstGeom prst="wedgeEllipseCallout">
            <a:avLst>
              <a:gd name="adj1" fmla="val -43071"/>
              <a:gd name="adj2" fmla="val 547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1000 - 420?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F5A8265D-E5A4-4525-AFF1-878F57C79EE8}"/>
              </a:ext>
            </a:extLst>
          </p:cNvPr>
          <p:cNvSpPr/>
          <p:nvPr/>
        </p:nvSpPr>
        <p:spPr>
          <a:xfrm>
            <a:off x="6576070" y="4147882"/>
            <a:ext cx="4093579" cy="967369"/>
          </a:xfrm>
          <a:prstGeom prst="wedgeEllipseCallout">
            <a:avLst>
              <a:gd name="adj1" fmla="val 48724"/>
              <a:gd name="adj2" fmla="val 4802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picture is a human heart?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Adaptations in assessment items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2F4244-4A99-40F7-A19C-1D33BB99E6B9}"/>
              </a:ext>
            </a:extLst>
          </p:cNvPr>
          <p:cNvSpPr txBox="1">
            <a:spLocks/>
          </p:cNvSpPr>
          <p:nvPr/>
        </p:nvSpPr>
        <p:spPr>
          <a:xfrm>
            <a:off x="1656655" y="2244360"/>
            <a:ext cx="8401745" cy="3431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People’s names: e.g. Peter &gt; Pedro</a:t>
            </a:r>
          </a:p>
          <a:p>
            <a:pPr marL="0" indent="0">
              <a:buNone/>
            </a:pPr>
            <a:r>
              <a:rPr lang="en-US" sz="2800" dirty="0"/>
              <a:t>Workweek as Monday through Friday </a:t>
            </a:r>
          </a:p>
          <a:p>
            <a:pPr marL="0" indent="0">
              <a:buNone/>
            </a:pPr>
            <a:r>
              <a:rPr lang="en-US" sz="2800" dirty="0"/>
              <a:t>Seasons, places, animals, plants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GB" sz="2800" dirty="0"/>
              <a:t>Currency Zed </a:t>
            </a:r>
            <a:r>
              <a:rPr lang="en-GB" sz="2800" dirty="0">
                <a:solidFill>
                  <a:srgbClr val="C00000"/>
                </a:solidFill>
              </a:rPr>
              <a:t>not</a:t>
            </a:r>
            <a:r>
              <a:rPr lang="en-GB" sz="2800" dirty="0"/>
              <a:t> to be adapted</a:t>
            </a:r>
          </a:p>
          <a:p>
            <a:pPr marL="0" indent="0">
              <a:buNone/>
            </a:pPr>
            <a:r>
              <a:rPr lang="en-GB" sz="2800" dirty="0"/>
              <a:t>Real people’s name </a:t>
            </a:r>
            <a:r>
              <a:rPr lang="en-GB" sz="2800" dirty="0">
                <a:solidFill>
                  <a:srgbClr val="FF0000"/>
                </a:solidFill>
              </a:rPr>
              <a:t>not</a:t>
            </a:r>
            <a:r>
              <a:rPr lang="en-GB" sz="2800" dirty="0"/>
              <a:t> to be adapted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53623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F1F33-52C8-9409-294A-2E143446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ExamPLE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36B37-7986-E376-732C-8D751EE0C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4" y="2301766"/>
            <a:ext cx="12062752" cy="616359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endParaRPr lang="en-BE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C932CB-56AA-E674-727B-31E3DE56F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66" y="2142669"/>
            <a:ext cx="1318494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BE" sz="2800" b="1" i="0" u="none" strike="noStrike" cap="none" normalizeH="0" baseline="0" dirty="0">
                <a:ln>
                  <a:noFill/>
                </a:ln>
                <a:solidFill>
                  <a:srgbClr val="00487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</a:t>
            </a:r>
            <a:r>
              <a:rPr kumimoji="0" lang="en-US" altLang="en-BE" sz="2800" b="0" i="0" u="none" strike="noStrike" cap="none" normalizeH="0" baseline="0" dirty="0">
                <a:ln>
                  <a:noFill/>
                </a:ln>
                <a:solidFill>
                  <a:srgbClr val="00487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B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are four bags with green (G), blue (B), yellow (Y), and red (R) balls.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BE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Aryam</a:t>
            </a:r>
            <a:r>
              <a:rPr kumimoji="0" lang="en-US" altLang="en-B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picks one ball from each bag at random.</a:t>
            </a:r>
            <a:endParaRPr kumimoji="0" lang="nl-BE" altLang="en-B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B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 which bag does she have the lowest probability of picking a red (R) ball?</a:t>
            </a:r>
            <a:endParaRPr kumimoji="0" lang="en-US" altLang="en-B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4">
            <a:extLst>
              <a:ext uri="{FF2B5EF4-FFF2-40B4-BE49-F238E27FC236}">
                <a16:creationId xmlns:a16="http://schemas.microsoft.com/office/drawing/2014/main" id="{22475F20-4F7C-B6CD-41B3-AFA84AC53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17" y="3429000"/>
            <a:ext cx="3794235" cy="33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91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E480A0C-FEFB-4E4C-B14B-93501383271A}"/>
              </a:ext>
            </a:extLst>
          </p:cNvPr>
          <p:cNvSpPr txBox="1">
            <a:spLocks/>
          </p:cNvSpPr>
          <p:nvPr/>
        </p:nvSpPr>
        <p:spPr>
          <a:xfrm>
            <a:off x="581192" y="2783706"/>
            <a:ext cx="11029615" cy="15416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3200" b="1" cap="none" dirty="0">
                <a:solidFill>
                  <a:schemeClr val="accent1"/>
                </a:solidFill>
              </a:rPr>
              <a:t>Demo of 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17A755-1CCC-4211-AD64-D579413F56A4}"/>
              </a:ext>
            </a:extLst>
          </p:cNvPr>
          <p:cNvSpPr txBox="1">
            <a:spLocks/>
          </p:cNvSpPr>
          <p:nvPr/>
        </p:nvSpPr>
        <p:spPr>
          <a:xfrm>
            <a:off x="10989733" y="50799"/>
            <a:ext cx="897467" cy="424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IEA</a:t>
            </a:r>
            <a:endParaRPr lang="en-GB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Items from FT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FD8268-970B-4FB3-AA02-9792E9BE1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57" y="1775195"/>
            <a:ext cx="10679015" cy="4182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44D1D-D45E-4DC8-9012-DC3DE2427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652" y="5713946"/>
            <a:ext cx="3658111" cy="828791"/>
          </a:xfrm>
          <a:prstGeom prst="rect">
            <a:avLst/>
          </a:prstGeom>
        </p:spPr>
      </p:pic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9F36161D-1D1C-4AA5-AFAB-987310465B36}"/>
              </a:ext>
            </a:extLst>
          </p:cNvPr>
          <p:cNvSpPr/>
          <p:nvPr/>
        </p:nvSpPr>
        <p:spPr>
          <a:xfrm>
            <a:off x="5827775" y="5713946"/>
            <a:ext cx="4279903" cy="828791"/>
          </a:xfrm>
          <a:prstGeom prst="foldedCorner">
            <a:avLst/>
          </a:prstGeom>
          <a:solidFill>
            <a:srgbClr val="FFFFCC"/>
          </a:solidFill>
          <a:ln w="9525">
            <a:solidFill>
              <a:srgbClr val="D6CF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" algn="ctr">
              <a:spcBef>
                <a:spcPts val="600"/>
              </a:spcBef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 all elements and apply changes before Publishing</a:t>
            </a:r>
          </a:p>
        </p:txBody>
      </p:sp>
    </p:spTree>
    <p:extLst>
      <p:ext uri="{BB962C8B-B14F-4D97-AF65-F5344CB8AC3E}">
        <p14:creationId xmlns:p14="http://schemas.microsoft.com/office/powerpoint/2010/main" val="270448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 to…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FD8268-970B-4FB3-AA02-9792E9BE1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57" y="1775195"/>
            <a:ext cx="10679015" cy="4182059"/>
          </a:xfrm>
          <a:prstGeom prst="rect">
            <a:avLst/>
          </a:prstGeom>
        </p:spPr>
      </p:pic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9F36161D-1D1C-4AA5-AFAB-987310465B36}"/>
              </a:ext>
            </a:extLst>
          </p:cNvPr>
          <p:cNvSpPr/>
          <p:nvPr/>
        </p:nvSpPr>
        <p:spPr>
          <a:xfrm>
            <a:off x="6683058" y="6040547"/>
            <a:ext cx="2038565" cy="418896"/>
          </a:xfrm>
          <a:prstGeom prst="foldedCorner">
            <a:avLst/>
          </a:prstGeom>
          <a:solidFill>
            <a:srgbClr val="FFFFCC"/>
          </a:solidFill>
          <a:ln w="9525">
            <a:solidFill>
              <a:srgbClr val="D6CF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" algn="ctr">
              <a:spcBef>
                <a:spcPts val="600"/>
              </a:spcBef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Publish!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244D1D-D45E-4DC8-9012-DC3DE2427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652" y="5713946"/>
            <a:ext cx="3658111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10CE-975C-45D5-87B9-49FAB6923F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025" y="1766955"/>
            <a:ext cx="11029950" cy="908028"/>
          </a:xfrm>
        </p:spPr>
        <p:txBody>
          <a:bodyPr>
            <a:normAutofit/>
          </a:bodyPr>
          <a:lstStyle/>
          <a:p>
            <a:pPr algn="ctr"/>
            <a:r>
              <a:rPr lang="en-GB" sz="4000" cap="none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9A7848-7739-4A07-A1AE-D7CBEB709012}"/>
              </a:ext>
            </a:extLst>
          </p:cNvPr>
          <p:cNvSpPr txBox="1">
            <a:spLocks/>
          </p:cNvSpPr>
          <p:nvPr/>
        </p:nvSpPr>
        <p:spPr>
          <a:xfrm>
            <a:off x="1394961" y="3265714"/>
            <a:ext cx="4701039" cy="2475977"/>
          </a:xfrm>
          <a:prstGeom prst="rect">
            <a:avLst/>
          </a:prstGeom>
          <a:ln>
            <a:noFill/>
          </a:ln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cApStAn Project Managers</a:t>
            </a:r>
          </a:p>
          <a:p>
            <a:pPr marL="0" indent="0" algn="ctr">
              <a:spcBef>
                <a:spcPts val="1200"/>
              </a:spcBef>
              <a:spcAft>
                <a:spcPts val="400"/>
              </a:spcAft>
              <a:buNone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Emel </a:t>
            </a:r>
          </a:p>
          <a:p>
            <a:pPr marL="0" indent="0" algn="ctr">
              <a:spcBef>
                <a:spcPts val="1200"/>
              </a:spcBef>
              <a:spcAft>
                <a:spcPts val="400"/>
              </a:spcAft>
              <a:buNone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Shinoh</a:t>
            </a:r>
          </a:p>
          <a:p>
            <a:pPr marL="0" indent="0" algn="ctr">
              <a:spcBef>
                <a:spcPts val="1200"/>
              </a:spcBef>
              <a:spcAft>
                <a:spcPts val="400"/>
              </a:spcAft>
              <a:buNone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Tanya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C22C93-9DDC-4BC1-B2F8-65F7B64714DC}"/>
              </a:ext>
            </a:extLst>
          </p:cNvPr>
          <p:cNvSpPr txBox="1">
            <a:spLocks/>
          </p:cNvSpPr>
          <p:nvPr/>
        </p:nvSpPr>
        <p:spPr>
          <a:xfrm>
            <a:off x="6096000" y="3265713"/>
            <a:ext cx="4701039" cy="2651611"/>
          </a:xfrm>
          <a:prstGeom prst="rect">
            <a:avLst/>
          </a:prstGeom>
          <a:ln>
            <a:noFill/>
          </a:ln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IEA Project Managers</a:t>
            </a:r>
          </a:p>
          <a:p>
            <a:pPr marL="0" indent="0" algn="ctr">
              <a:spcBef>
                <a:spcPts val="1200"/>
              </a:spcBef>
              <a:spcAft>
                <a:spcPts val="400"/>
              </a:spcAft>
              <a:buNone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David</a:t>
            </a:r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Jan-Philipp</a:t>
            </a:r>
            <a:r>
              <a:rPr lang="en-GB" dirty="0"/>
              <a:t> </a:t>
            </a:r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Anna</a:t>
            </a:r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9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IEA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4606F-FB11-4BCC-ACC3-8CA4DA619D24}"/>
              </a:ext>
            </a:extLst>
          </p:cNvPr>
          <p:cNvSpPr txBox="1">
            <a:spLocks/>
          </p:cNvSpPr>
          <p:nvPr/>
        </p:nvSpPr>
        <p:spPr>
          <a:xfrm>
            <a:off x="10989733" y="50799"/>
            <a:ext cx="897467" cy="424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IEA</a:t>
            </a:r>
            <a:endParaRPr lang="en-GB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EA341-BD8E-497E-AA7C-301D2218A3B2}"/>
              </a:ext>
            </a:extLst>
          </p:cNvPr>
          <p:cNvSpPr txBox="1"/>
          <p:nvPr/>
        </p:nvSpPr>
        <p:spPr>
          <a:xfrm>
            <a:off x="815586" y="1593858"/>
            <a:ext cx="1017414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Who is IEA: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Non-governmental research organization, founded in 1958 at the UNESCO Institute for Education in Hamburg, Germany.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Independent, cooperative of international national research institutions and governmental research agencies.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Conducts large-scale, comparative studies of educational achievement and other aspects of education.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than 60 member institutions; nearly 100 education systems participate in IEA studies.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Major Studies of IEA: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9ABA69-EB65-418C-B8BF-488222974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39" y="4767895"/>
            <a:ext cx="1231117" cy="1231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8F84CE-9E60-4EEE-BD61-E57F59E73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38" y="4776881"/>
            <a:ext cx="1224136" cy="1224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F7C283-8BBB-47CA-8DDE-C9DFDAB0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21" y="4776881"/>
            <a:ext cx="1224136" cy="12221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298946-2D4B-4756-9A58-E8EF41FFB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422" y="4795373"/>
            <a:ext cx="1322524" cy="12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85463"/>
      </p:ext>
    </p:extLst>
  </p:cSld>
  <p:clrMapOvr>
    <a:masterClrMapping/>
  </p:clrMapOvr>
  <p:transition spd="slow" advTm="90513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TIMSS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CBDD0A-33B5-4B06-BC29-29C516A971D3}"/>
              </a:ext>
            </a:extLst>
          </p:cNvPr>
          <p:cNvSpPr txBox="1">
            <a:spLocks/>
          </p:cNvSpPr>
          <p:nvPr/>
        </p:nvSpPr>
        <p:spPr>
          <a:xfrm>
            <a:off x="10989733" y="50799"/>
            <a:ext cx="897467" cy="424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IEA</a:t>
            </a:r>
            <a:endParaRPr lang="en-GB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27E0D-A837-414F-8230-B2D6FEBB18EE}"/>
              </a:ext>
            </a:extLst>
          </p:cNvPr>
          <p:cNvSpPr txBox="1"/>
          <p:nvPr/>
        </p:nvSpPr>
        <p:spPr>
          <a:xfrm>
            <a:off x="752353" y="1562085"/>
            <a:ext cx="107760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Who is the target?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Students enrolled in the </a:t>
            </a:r>
            <a:r>
              <a:rPr lang="en-US" sz="2400" b="1" dirty="0"/>
              <a:t>fourth</a:t>
            </a:r>
            <a:r>
              <a:rPr lang="en-US" sz="2400" dirty="0"/>
              <a:t> and </a:t>
            </a:r>
            <a:r>
              <a:rPr lang="en-US" sz="2400" b="1" dirty="0"/>
              <a:t>eighth grade</a:t>
            </a:r>
            <a:r>
              <a:rPr lang="en-US" sz="2400" dirty="0"/>
              <a:t>, provided that the average age of students is at least 9.5 years and 13.5 years respectively.</a:t>
            </a:r>
          </a:p>
          <a:p>
            <a:r>
              <a:rPr lang="en-US" sz="2400" b="1" dirty="0"/>
              <a:t>How often?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study has been conducted every four years since 1995 (8</a:t>
            </a:r>
            <a:r>
              <a:rPr lang="en-US" sz="2400" baseline="30000" dirty="0"/>
              <a:t>th</a:t>
            </a:r>
            <a:r>
              <a:rPr lang="en-US" sz="2400" dirty="0"/>
              <a:t> cycle)</a:t>
            </a:r>
          </a:p>
          <a:p>
            <a:r>
              <a:rPr lang="en-US" sz="2400" b="1" dirty="0"/>
              <a:t>What does the assessment evaluate?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TIMSS focuses on effectively measuring student achievement in mathematics and science across about 60 education systems  </a:t>
            </a:r>
          </a:p>
          <a:p>
            <a:r>
              <a:rPr lang="en-US" sz="2400" b="1" dirty="0"/>
              <a:t>What other information is collected?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Contextual data from students, teachers, home, and schools. </a:t>
            </a:r>
          </a:p>
        </p:txBody>
      </p:sp>
    </p:spTree>
    <p:extLst>
      <p:ext uri="{BB962C8B-B14F-4D97-AF65-F5344CB8AC3E}">
        <p14:creationId xmlns:p14="http://schemas.microsoft.com/office/powerpoint/2010/main" val="415933032"/>
      </p:ext>
    </p:extLst>
  </p:cSld>
  <p:clrMapOvr>
    <a:masterClrMapping/>
  </p:clrMapOvr>
  <p:transition spd="slow" advTm="90513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TIMSS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CBDD0A-33B5-4B06-BC29-29C516A971D3}"/>
              </a:ext>
            </a:extLst>
          </p:cNvPr>
          <p:cNvSpPr txBox="1">
            <a:spLocks/>
          </p:cNvSpPr>
          <p:nvPr/>
        </p:nvSpPr>
        <p:spPr>
          <a:xfrm>
            <a:off x="10989733" y="50799"/>
            <a:ext cx="897467" cy="424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IEA</a:t>
            </a:r>
            <a:endParaRPr lang="en-GB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18B324-C596-4FBA-A8C0-DA83EEC7EB68}"/>
              </a:ext>
            </a:extLst>
          </p:cNvPr>
          <p:cNvSpPr txBox="1">
            <a:spLocks/>
          </p:cNvSpPr>
          <p:nvPr/>
        </p:nvSpPr>
        <p:spPr>
          <a:xfrm>
            <a:off x="8241076" y="-813400"/>
            <a:ext cx="3369733" cy="61004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 anchorCtr="0">
            <a:normAutofit fontScale="92500"/>
          </a:bodyPr>
          <a:lstStyle>
            <a:defPPr>
              <a:defRPr lang="en-US"/>
            </a:defPPr>
            <a:lvl1pPr inden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800" b="1">
                <a:solidFill>
                  <a:schemeClr val="tx2"/>
                </a:solidFill>
              </a:defRPr>
            </a:lvl1pPr>
            <a:lvl2pPr marL="630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chemeClr val="tx2"/>
                </a:solidFill>
              </a:defRPr>
            </a:lvl2pPr>
            <a:lvl3pPr marL="900000" indent="-270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>
                <a:solidFill>
                  <a:schemeClr val="tx2"/>
                </a:solidFill>
              </a:defRPr>
            </a:lvl3pPr>
            <a:lvl4pPr marL="1242000" indent="-234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</a:defRPr>
            </a:lvl4pPr>
            <a:lvl5pPr marL="1602000" indent="-234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</a:defRPr>
            </a:lvl5pPr>
            <a:lvl6pPr marL="19000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</a:defRPr>
            </a:lvl6pPr>
            <a:lvl7pPr marL="22000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</a:defRPr>
            </a:lvl7pPr>
            <a:lvl8pPr marL="25000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</a:defRPr>
            </a:lvl8pPr>
            <a:lvl9pPr marL="28000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Slide presented by IEA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56566-8434-4D18-A930-21D36A0ABC64}"/>
              </a:ext>
            </a:extLst>
          </p:cNvPr>
          <p:cNvSpPr txBox="1"/>
          <p:nvPr/>
        </p:nvSpPr>
        <p:spPr>
          <a:xfrm>
            <a:off x="581193" y="1641391"/>
            <a:ext cx="80705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  <a:latin typeface="+mn-lt"/>
              </a:rPr>
              <a:t>The 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purpose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 of this study is to effectively 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measure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 the 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educational achievement 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in 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mathematics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science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 at the 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fourth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 and 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eighth grades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, and sometimes the final year of secondary school. </a:t>
            </a:r>
          </a:p>
          <a:p>
            <a:pPr marL="0" indent="0">
              <a:buNone/>
            </a:pPr>
            <a:endParaRPr lang="en-US" sz="2600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  <a:latin typeface="+mn-lt"/>
              </a:rPr>
              <a:t>The study is designed to capture the 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breadth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richness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 of these 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subjects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 as they are 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taught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 in the participating 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countries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. The study collects 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detailed information 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about 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curriculum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curriculum implementation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, together with 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empirical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 information about the 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contexts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 for </a:t>
            </a:r>
            <a:r>
              <a:rPr lang="en-US" sz="2600" dirty="0">
                <a:solidFill>
                  <a:srgbClr val="C00000"/>
                </a:solidFill>
                <a:latin typeface="+mn-lt"/>
              </a:rPr>
              <a:t>schooling</a:t>
            </a:r>
            <a:r>
              <a:rPr lang="en-US" sz="2600" dirty="0">
                <a:solidFill>
                  <a:srgbClr val="002060"/>
                </a:solidFill>
                <a:latin typeface="+mn-lt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AA3F1-4C8E-482D-B2F1-D1E2C6678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4349" y="5137790"/>
            <a:ext cx="473318" cy="1429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3A7C9D-7370-4538-ABF3-F60EC985F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87" y="5137789"/>
            <a:ext cx="645934" cy="1429889"/>
          </a:xfrm>
          <a:prstGeom prst="rect">
            <a:avLst/>
          </a:prstGeom>
        </p:spPr>
      </p:pic>
      <p:pic>
        <p:nvPicPr>
          <p:cNvPr id="10" name="Picture 2" descr="Mathematics free icon">
            <a:extLst>
              <a:ext uri="{FF2B5EF4-FFF2-40B4-BE49-F238E27FC236}">
                <a16:creationId xmlns:a16="http://schemas.microsoft.com/office/drawing/2014/main" id="{4AEDC937-33C3-4098-B764-FAE16ED15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512" y="2408799"/>
            <a:ext cx="2458688" cy="24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20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513"/>
    </mc:Choice>
    <mc:Fallback xmlns="">
      <p:transition advTm="9051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195AD9-7D65-415A-A17A-9387C833A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2988308"/>
              </p:ext>
            </p:extLst>
          </p:nvPr>
        </p:nvGraphicFramePr>
        <p:xfrm>
          <a:off x="458816" y="1730829"/>
          <a:ext cx="10837718" cy="393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9C2B5267-FDCD-41A0-A04C-B319627D4FC3}"/>
              </a:ext>
            </a:extLst>
          </p:cNvPr>
          <p:cNvSpPr/>
          <p:nvPr/>
        </p:nvSpPr>
        <p:spPr>
          <a:xfrm>
            <a:off x="5712305" y="4949320"/>
            <a:ext cx="3389497" cy="1179022"/>
          </a:xfrm>
          <a:prstGeom prst="foldedCorner">
            <a:avLst/>
          </a:prstGeom>
          <a:solidFill>
            <a:srgbClr val="FFFFCC"/>
          </a:solidFill>
          <a:ln w="9525">
            <a:solidFill>
              <a:srgbClr val="D6CF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>
              <a:lnSpc>
                <a:spcPts val="2200"/>
              </a:lnSpc>
              <a:spcBef>
                <a:spcPts val="600"/>
              </a:spcBef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Stay tuned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a week after your delivery so as to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react promptly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possible queries</a:t>
            </a:r>
          </a:p>
        </p:txBody>
      </p:sp>
    </p:spTree>
    <p:extLst>
      <p:ext uri="{BB962C8B-B14F-4D97-AF65-F5344CB8AC3E}">
        <p14:creationId xmlns:p14="http://schemas.microsoft.com/office/powerpoint/2010/main" val="18437238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DD17-A561-48F4-9D49-8F75556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verification?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D8DFE21-26E7-4B78-A057-0CD1FFBD1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4"/>
          <a:stretch/>
        </p:blipFill>
        <p:spPr>
          <a:xfrm>
            <a:off x="752912" y="1590261"/>
            <a:ext cx="5625854" cy="4378908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2034678-5A77-43A7-BF90-F32698084C6B}"/>
              </a:ext>
            </a:extLst>
          </p:cNvPr>
          <p:cNvSpPr txBox="1">
            <a:spLocks/>
          </p:cNvSpPr>
          <p:nvPr/>
        </p:nvSpPr>
        <p:spPr>
          <a:xfrm>
            <a:off x="6980731" y="2660670"/>
            <a:ext cx="4630078" cy="137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/>
              <a:t>Translation Review + Documentation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817F0-0A20-402C-A489-A3E8CEA8C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20" y="2925716"/>
            <a:ext cx="1799685" cy="189858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4C31E9E-B669-4DCC-91C8-1C43707203D0}"/>
              </a:ext>
            </a:extLst>
          </p:cNvPr>
          <p:cNvGrpSpPr/>
          <p:nvPr/>
        </p:nvGrpSpPr>
        <p:grpSpPr>
          <a:xfrm>
            <a:off x="1369995" y="2150079"/>
            <a:ext cx="1272546" cy="1706923"/>
            <a:chOff x="1369995" y="2072255"/>
            <a:chExt cx="1141098" cy="160489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FD6916D-42DE-4A20-A017-7303E9876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995" y="2072255"/>
              <a:ext cx="1141098" cy="1604899"/>
            </a:xfrm>
            <a:prstGeom prst="rect">
              <a:avLst/>
            </a:prstGeom>
          </p:spPr>
        </p:pic>
        <p:sp>
          <p:nvSpPr>
            <p:cNvPr id="5" name="Flowchart: Process 4">
              <a:extLst>
                <a:ext uri="{FF2B5EF4-FFF2-40B4-BE49-F238E27FC236}">
                  <a16:creationId xmlns:a16="http://schemas.microsoft.com/office/drawing/2014/main" id="{336DFE0C-85F4-404E-B443-3467B556547B}"/>
                </a:ext>
              </a:extLst>
            </p:cNvPr>
            <p:cNvSpPr/>
            <p:nvPr/>
          </p:nvSpPr>
          <p:spPr>
            <a:xfrm>
              <a:off x="1975757" y="3084941"/>
              <a:ext cx="506452" cy="502084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rgbClr val="C00000"/>
                  </a:solidFill>
                </a:rPr>
                <a:t>S</a:t>
              </a:r>
              <a:endParaRPr lang="nl-BE" sz="4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4755D52-984E-44DE-96D9-BE91DF65EAF4}"/>
              </a:ext>
            </a:extLst>
          </p:cNvPr>
          <p:cNvGrpSpPr/>
          <p:nvPr/>
        </p:nvGrpSpPr>
        <p:grpSpPr>
          <a:xfrm>
            <a:off x="2778869" y="2150079"/>
            <a:ext cx="1238653" cy="1663166"/>
            <a:chOff x="2778870" y="2072255"/>
            <a:chExt cx="1110706" cy="156375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E910F58-1544-47F8-9202-5932D576C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870" y="2072255"/>
              <a:ext cx="1110706" cy="1563757"/>
            </a:xfrm>
            <a:prstGeom prst="rect">
              <a:avLst/>
            </a:prstGeom>
          </p:spPr>
        </p:pic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08EF084C-F232-437E-BA9C-7578D55474C7}"/>
                </a:ext>
              </a:extLst>
            </p:cNvPr>
            <p:cNvSpPr/>
            <p:nvPr/>
          </p:nvSpPr>
          <p:spPr>
            <a:xfrm>
              <a:off x="3380835" y="3084941"/>
              <a:ext cx="506452" cy="502084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rgbClr val="005BC0"/>
                  </a:solidFill>
                </a:rPr>
                <a:t>T</a:t>
              </a:r>
              <a:endParaRPr lang="nl-BE" sz="4000" b="1" dirty="0">
                <a:solidFill>
                  <a:srgbClr val="005B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76549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Custom 3">
      <a:majorFont>
        <a:latin typeface="Miso"/>
        <a:ea typeface=""/>
        <a:cs typeface=""/>
      </a:majorFont>
      <a:minorFont>
        <a:latin typeface="Museo Sans 300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9407</TotalTime>
  <Words>1374</Words>
  <Application>Microsoft Office PowerPoint</Application>
  <PresentationFormat>Widescreen</PresentationFormat>
  <Paragraphs>279</Paragraphs>
  <Slides>48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Arial Black</vt:lpstr>
      <vt:lpstr>Calibri</vt:lpstr>
      <vt:lpstr>Calibri Light</vt:lpstr>
      <vt:lpstr>Miso</vt:lpstr>
      <vt:lpstr>Museo Sans 300</vt:lpstr>
      <vt:lpstr>Wingdings 2</vt:lpstr>
      <vt:lpstr>Wingdings 3</vt:lpstr>
      <vt:lpstr>Dividend</vt:lpstr>
      <vt:lpstr>TIMSS 2023 DATA COLLECTION  Verifier Training</vt:lpstr>
      <vt:lpstr>In this training…</vt:lpstr>
      <vt:lpstr>Full vs focused verification</vt:lpstr>
      <vt:lpstr>PowerPoint Presentation</vt:lpstr>
      <vt:lpstr>About IEA </vt:lpstr>
      <vt:lpstr>About TIMSS </vt:lpstr>
      <vt:lpstr>About TIMSS </vt:lpstr>
      <vt:lpstr>Process</vt:lpstr>
      <vt:lpstr>What is verification?</vt:lpstr>
      <vt:lpstr>What is verification?</vt:lpstr>
      <vt:lpstr>What is Adaptation?</vt:lpstr>
      <vt:lpstr>Platforms</vt:lpstr>
      <vt:lpstr>PowerPoint Presentation</vt:lpstr>
      <vt:lpstr>Severity codes </vt:lpstr>
      <vt:lpstr>Standardised comments</vt:lpstr>
      <vt:lpstr>Documenting</vt:lpstr>
      <vt:lpstr>Errata</vt:lpstr>
      <vt:lpstr>PowerPoint Presentation</vt:lpstr>
      <vt:lpstr>You will receive… </vt:lpstr>
      <vt:lpstr>You will deliver… </vt:lpstr>
      <vt:lpstr>Questionnaires – Clarity!</vt:lpstr>
      <vt:lpstr>Target audience</vt:lpstr>
      <vt:lpstr>You can consult TIMSS 23 FT QQ</vt:lpstr>
      <vt:lpstr>COUNTRY Specific Adaptation</vt:lpstr>
      <vt:lpstr>Forced Adaptation</vt:lpstr>
      <vt:lpstr>ForCED AdapTation</vt:lpstr>
      <vt:lpstr>NAF</vt:lpstr>
      <vt:lpstr>NAF EXamPLE</vt:lpstr>
      <vt:lpstr>Questionnaire checklist</vt:lpstr>
      <vt:lpstr>Example</vt:lpstr>
      <vt:lpstr>Example</vt:lpstr>
      <vt:lpstr>ExampLE</vt:lpstr>
      <vt:lpstr>Adaptation in Questionnaire</vt:lpstr>
      <vt:lpstr>Sample verified QQ</vt:lpstr>
      <vt:lpstr>Sample verified QQ</vt:lpstr>
      <vt:lpstr>Question stem-response match</vt:lpstr>
      <vt:lpstr>PowerPoint Presentation</vt:lpstr>
      <vt:lpstr>Recurring issues</vt:lpstr>
      <vt:lpstr>PowerPoint Presentation</vt:lpstr>
      <vt:lpstr>You will receive… </vt:lpstr>
      <vt:lpstr>You will deliver… </vt:lpstr>
      <vt:lpstr>Assessment items – difficulty level!</vt:lpstr>
      <vt:lpstr>Adaptations in assessment items</vt:lpstr>
      <vt:lpstr>ExamPLE</vt:lpstr>
      <vt:lpstr>PowerPoint Presentation</vt:lpstr>
      <vt:lpstr>Items from FT</vt:lpstr>
      <vt:lpstr>Remember to…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cApStAn</dc:creator>
  <cp:lastModifiedBy>Emel Ince</cp:lastModifiedBy>
  <cp:revision>417</cp:revision>
  <dcterms:created xsi:type="dcterms:W3CDTF">2017-07-27T09:50:45Z</dcterms:created>
  <dcterms:modified xsi:type="dcterms:W3CDTF">2022-10-13T10:51:14Z</dcterms:modified>
</cp:coreProperties>
</file>